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1216" r:id="rId2"/>
    <p:sldId id="791" r:id="rId3"/>
    <p:sldId id="1253" r:id="rId4"/>
    <p:sldId id="1262" r:id="rId5"/>
    <p:sldId id="1265" r:id="rId6"/>
    <p:sldId id="1414" r:id="rId7"/>
    <p:sldId id="1399" r:id="rId8"/>
    <p:sldId id="1400" r:id="rId9"/>
    <p:sldId id="1401" r:id="rId10"/>
    <p:sldId id="1402" r:id="rId11"/>
    <p:sldId id="1403" r:id="rId12"/>
    <p:sldId id="1404" r:id="rId13"/>
    <p:sldId id="1405" r:id="rId14"/>
    <p:sldId id="1406" r:id="rId15"/>
    <p:sldId id="1407" r:id="rId16"/>
    <p:sldId id="1408" r:id="rId17"/>
    <p:sldId id="1354" r:id="rId18"/>
    <p:sldId id="1410" r:id="rId19"/>
    <p:sldId id="1359" r:id="rId20"/>
    <p:sldId id="1411" r:id="rId21"/>
    <p:sldId id="1361" r:id="rId22"/>
    <p:sldId id="1362" r:id="rId23"/>
    <p:sldId id="1363" r:id="rId24"/>
    <p:sldId id="1365" r:id="rId25"/>
    <p:sldId id="1367" r:id="rId26"/>
    <p:sldId id="1368" r:id="rId27"/>
    <p:sldId id="1387" r:id="rId28"/>
    <p:sldId id="1388" r:id="rId29"/>
    <p:sldId id="1390" r:id="rId30"/>
    <p:sldId id="1412" r:id="rId31"/>
    <p:sldId id="1413" r:id="rId32"/>
    <p:sldId id="1296" r:id="rId33"/>
  </p:sldIdLst>
  <p:sldSz cx="9144000" cy="5143500" type="screen16x9"/>
  <p:notesSz cx="6858000" cy="9144000"/>
  <p:defaultTextStyle>
    <a:defPPr>
      <a:defRPr lang="zh-CN"/>
    </a:defPPr>
    <a:lvl1pPr marL="0" lvl="0"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46913" lvl="1"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893826" lvl="2"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40739" lvl="3"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787652" lvl="4"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34565" lvl="5"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681478" lvl="6"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128391" lvl="7"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575304" lvl="8" indent="0" algn="l" defTabSz="893826" eaLnBrk="1" fontAlgn="base" latinLnBrk="0" hangingPunct="1">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p:defaultTextStyle>
  <p:extLst>
    <p:ext uri="{EFAFB233-063F-42B5-8137-9DF3F51BA10A}">
      <p15:sldGuideLst xmlns:p15="http://schemas.microsoft.com/office/powerpoint/2012/main">
        <p15:guide id="1" orient="horz" pos="1692">
          <p15:clr>
            <a:srgbClr val="A4A3A4"/>
          </p15:clr>
        </p15:guide>
        <p15:guide id="2" pos="3390">
          <p15:clr>
            <a:srgbClr val="A4A3A4"/>
          </p15:clr>
        </p15:guide>
        <p15:guide id="3" orient="horz" pos="1656">
          <p15:clr>
            <a:srgbClr val="A4A3A4"/>
          </p15:clr>
        </p15:guide>
        <p15:guide id="4"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FFFF"/>
    <a:srgbClr val="996633"/>
    <a:srgbClr val="33CCCC"/>
    <a:srgbClr val="CC6600"/>
    <a:srgbClr val="000000"/>
    <a:srgbClr val="FF9966"/>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063"/>
  </p:normalViewPr>
  <p:slideViewPr>
    <p:cSldViewPr snapToObjects="1" showGuides="1">
      <p:cViewPr varScale="1">
        <p:scale>
          <a:sx n="87" d="100"/>
          <a:sy n="87" d="100"/>
        </p:scale>
        <p:origin x="-888" y="-90"/>
      </p:cViewPr>
      <p:guideLst>
        <p:guide orient="horz" pos="1692"/>
        <p:guide pos="3390"/>
        <p:guide orient="horz" pos="1656"/>
        <p:guide pos="3312"/>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handoutMaster" Target="handoutMasters/handoutMaster1.xml" /></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F123B2-E63D-47A0-A8C5-36F9423FFCEA}" type="doc">
      <dgm:prSet loTypeId="urn:microsoft.com/office/officeart/2005/8/layout/radial3" loCatId="cycle" qsTypeId="urn:microsoft.com/office/officeart/2005/8/quickstyle/simple1#1" qsCatId="simple" csTypeId="urn:microsoft.com/office/officeart/2005/8/colors/accent1_2#1" csCatId="accent1" phldr="1"/>
      <dgm:spPr/>
      <dgm:t>
        <a:bodyPr/>
        <a:lstStyle/>
        <a:p>
          <a:endParaRPr lang="zh-CN" altLang="en-US"/>
        </a:p>
      </dgm:t>
    </dgm:pt>
    <dgm:pt modelId="{3A0888A5-FC98-48B6-A70A-1B85B6CD2F06}">
      <dgm:prSet phldrT="[文本]" phldr="0" custT="1"/>
      <dgm:spPr>
        <a:solidFill>
          <a:schemeClr val="accent1">
            <a:lumMod val="90000"/>
            <a:alpha val="50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Cycle life test , </a:t>
          </a:r>
        </a:p>
        <a:p>
          <a:pPr>
            <a:lnSpc>
              <a:spcPct val="100000"/>
            </a:lnSpc>
            <a:spcBef>
              <a:spcPct val="0"/>
            </a:spcBef>
            <a:spcAft>
              <a:spcPct val="35000"/>
            </a:spcAft>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Over-charge and over-discharge rate test  , </a:t>
          </a:r>
        </a:p>
        <a:p>
          <a:pPr>
            <a:lnSpc>
              <a:spcPct val="100000"/>
            </a:lnSpc>
            <a:spcBef>
              <a:spcPct val="0"/>
            </a:spcBef>
            <a:spcAft>
              <a:spcPct val="35000"/>
            </a:spcAft>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Capacity test ,                                   </a:t>
          </a:r>
          <a:endParaRPr lang="zh-CN"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endParaRPr>
        </a:p>
        <a:p>
          <a:pPr>
            <a:lnSpc>
              <a:spcPct val="100000"/>
            </a:lnSpc>
            <a:spcBef>
              <a:spcPct val="0"/>
            </a:spcBef>
            <a:spcAft>
              <a:spcPct val="35000"/>
            </a:spcAft>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Internal resistance test  ,  </a:t>
          </a:r>
        </a:p>
        <a:p>
          <a:pPr>
            <a:lnSpc>
              <a:spcPct val="100000"/>
            </a:lnSpc>
            <a:spcBef>
              <a:spcPct val="0"/>
            </a:spcBef>
            <a:spcAft>
              <a:spcPct val="35000"/>
            </a:spcAft>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Charge retention test , </a:t>
          </a:r>
        </a:p>
        <a:p>
          <a:pPr>
            <a:lnSpc>
              <a:spcPct val="100000"/>
            </a:lnSpc>
            <a:spcBef>
              <a:spcPct val="0"/>
            </a:spcBef>
            <a:spcAft>
              <a:spcPct val="35000"/>
            </a:spcAft>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Battery performance under different temperature ,</a:t>
          </a:r>
          <a:endParaRPr lang="en-US" altLang="zh-CN" sz="1600" b="0" i="0" u="none" kern="1200" baseline="0" dirty="0">
            <a:solidFill>
              <a:srgbClr val="0000CC"/>
            </a:solidFill>
            <a:latin typeface="Calibri" panose="020F0502020204030204" pitchFamily="34" charset="0"/>
            <a:ea typeface="+mn-ea"/>
            <a:cs typeface="+mn-cs"/>
            <a:sym typeface="Times New Roman" panose="02020603050405020304" pitchFamily="18" charset="0"/>
          </a:endParaRPr>
        </a:p>
        <a:p>
          <a:pPr>
            <a:lnSpc>
              <a:spcPct val="100000"/>
            </a:lnSpc>
            <a:spcBef>
              <a:spcPct val="0"/>
            </a:spcBef>
            <a:spcAft>
              <a:spcPct val="35000"/>
            </a:spcAft>
          </a:pPr>
          <a:r>
            <a:rPr lang="en-US" altLang="zh-CN" sz="1600" b="0" i="0" u="none" kern="1200" baseline="0" dirty="0">
              <a:solidFill>
                <a:srgbClr val="0000CC"/>
              </a:solidFill>
              <a:latin typeface="Calibri" panose="020F0502020204030204" pitchFamily="34" charset="0"/>
              <a:ea typeface="+mn-ea"/>
              <a:cs typeface="+mn-cs"/>
              <a:sym typeface="Times New Roman" panose="02020603050405020304" pitchFamily="18" charset="0"/>
            </a:rPr>
            <a:t> Etc. </a:t>
          </a:r>
          <a:endParaRPr lang="zh-CN" altLang="en-US" sz="1600" b="0" i="0" u="none" kern="1200" baseline="0" dirty="0">
            <a:solidFill>
              <a:srgbClr val="0000CC"/>
            </a:solidFill>
            <a:latin typeface="Calibri" panose="020F0502020204030204" pitchFamily="34" charset="0"/>
            <a:ea typeface="+mn-ea"/>
            <a:cs typeface="+mn-cs"/>
            <a:sym typeface="Times New Roman" panose="02020603050405020304" pitchFamily="18" charset="0"/>
          </a:endParaRPr>
        </a:p>
      </dgm:t>
    </dgm:pt>
    <dgm:pt modelId="{64B1F0E6-4CEB-47AE-90CB-C6F80D41597C}" type="parTrans" cxnId="{F70348D8-7958-46C9-A0EA-AE35D5FDF9B1}">
      <dgm:prSet/>
      <dgm:spPr/>
      <dgm:t>
        <a:bodyPr/>
        <a:lstStyle/>
        <a:p>
          <a:endParaRPr lang="zh-CN" altLang="en-US"/>
        </a:p>
      </dgm:t>
    </dgm:pt>
    <dgm:pt modelId="{6E411993-E016-43F2-BF28-9E334D86E8D1}" type="sibTrans" cxnId="{F70348D8-7958-46C9-A0EA-AE35D5FDF9B1}">
      <dgm:prSet/>
      <dgm:spPr/>
      <dgm:t>
        <a:bodyPr/>
        <a:lstStyle/>
        <a:p>
          <a:endParaRPr lang="zh-CN" altLang="en-US"/>
        </a:p>
      </dgm:t>
    </dgm:pt>
    <dgm:pt modelId="{AA3583E0-EA27-4F63-9220-04FDBE6206FE}">
      <dgm:prSet phldrT="[文本]"/>
      <dgm:spPr>
        <a:solidFill>
          <a:schemeClr val="accent1">
            <a:hueOff val="0"/>
            <a:satOff val="0"/>
            <a:lumOff val="0"/>
          </a:schemeClr>
        </a:solidFill>
      </dgm:spPr>
      <dgm:t>
        <a:bodyPr/>
        <a:lstStyle/>
        <a:p>
          <a:endParaRPr lang="zh-CN" altLang="en-US" dirty="0"/>
        </a:p>
      </dgm:t>
    </dgm:pt>
    <dgm:pt modelId="{17EF122E-5267-4D3A-B907-FF43988257FB}" type="parTrans" cxnId="{7DEF47CC-FE14-4E82-B4AA-7E6CEBE99B63}">
      <dgm:prSet/>
      <dgm:spPr/>
      <dgm:t>
        <a:bodyPr/>
        <a:lstStyle/>
        <a:p>
          <a:endParaRPr lang="zh-CN" altLang="en-US"/>
        </a:p>
      </dgm:t>
    </dgm:pt>
    <dgm:pt modelId="{3A558BE0-831A-4266-B322-796CB5F0CD78}" type="sibTrans" cxnId="{7DEF47CC-FE14-4E82-B4AA-7E6CEBE99B63}">
      <dgm:prSet/>
      <dgm:spPr/>
      <dgm:t>
        <a:bodyPr/>
        <a:lstStyle/>
        <a:p>
          <a:endParaRPr lang="zh-CN" altLang="en-US"/>
        </a:p>
      </dgm:t>
    </dgm:pt>
    <dgm:pt modelId="{B98B7F75-74BA-4854-A113-4009F7AC32CF}" type="pres">
      <dgm:prSet presAssocID="{EFF123B2-E63D-47A0-A8C5-36F9423FFCEA}" presName="composite" presStyleCnt="0">
        <dgm:presLayoutVars>
          <dgm:chMax val="1"/>
          <dgm:dir/>
          <dgm:resizeHandles val="exact"/>
        </dgm:presLayoutVars>
      </dgm:prSet>
      <dgm:spPr/>
    </dgm:pt>
    <dgm:pt modelId="{CEB74E3F-43C9-4D20-834F-5DEC6A716C27}" type="pres">
      <dgm:prSet presAssocID="{EFF123B2-E63D-47A0-A8C5-36F9423FFCEA}" presName="radial" presStyleCnt="0">
        <dgm:presLayoutVars>
          <dgm:animLvl val="ctr"/>
        </dgm:presLayoutVars>
      </dgm:prSet>
      <dgm:spPr/>
    </dgm:pt>
    <dgm:pt modelId="{73994200-6360-4421-B7C4-6E41D530A006}" type="pres">
      <dgm:prSet presAssocID="{3A0888A5-FC98-48B6-A70A-1B85B6CD2F06}" presName="centerShape" presStyleLbl="vennNode1" presStyleIdx="0" presStyleCnt="1" custScaleX="81660" custScaleY="67380" custLinFactNeighborX="-964" custLinFactNeighborY="-1775"/>
      <dgm:spPr/>
    </dgm:pt>
  </dgm:ptLst>
  <dgm:cxnLst>
    <dgm:cxn modelId="{85D46518-2894-4228-8BC8-5F601946C122}" type="presOf" srcId="{3A0888A5-FC98-48B6-A70A-1B85B6CD2F06}" destId="{73994200-6360-4421-B7C4-6E41D530A006}" srcOrd="0" destOrd="0" presId="urn:microsoft.com/office/officeart/2005/8/layout/radial3"/>
    <dgm:cxn modelId="{7DEF47CC-FE14-4E82-B4AA-7E6CEBE99B63}" srcId="{EFF123B2-E63D-47A0-A8C5-36F9423FFCEA}" destId="{AA3583E0-EA27-4F63-9220-04FDBE6206FE}" srcOrd="1" destOrd="0" parTransId="{17EF122E-5267-4D3A-B907-FF43988257FB}" sibTransId="{3A558BE0-831A-4266-B322-796CB5F0CD78}"/>
    <dgm:cxn modelId="{F70348D8-7958-46C9-A0EA-AE35D5FDF9B1}" srcId="{EFF123B2-E63D-47A0-A8C5-36F9423FFCEA}" destId="{3A0888A5-FC98-48B6-A70A-1B85B6CD2F06}" srcOrd="0" destOrd="0" parTransId="{64B1F0E6-4CEB-47AE-90CB-C6F80D41597C}" sibTransId="{6E411993-E016-43F2-BF28-9E334D86E8D1}"/>
    <dgm:cxn modelId="{D242BFD8-3E92-4DD4-8996-9F9D90668D94}" type="presOf" srcId="{EFF123B2-E63D-47A0-A8C5-36F9423FFCEA}" destId="{B98B7F75-74BA-4854-A113-4009F7AC32CF}" srcOrd="0" destOrd="0" presId="urn:microsoft.com/office/officeart/2005/8/layout/radial3"/>
    <dgm:cxn modelId="{DDB147C3-1815-4EB9-BFC6-A3ACE5B03A4B}" type="presParOf" srcId="{B98B7F75-74BA-4854-A113-4009F7AC32CF}" destId="{CEB74E3F-43C9-4D20-834F-5DEC6A716C27}" srcOrd="0" destOrd="0" presId="urn:microsoft.com/office/officeart/2005/8/layout/radial3"/>
    <dgm:cxn modelId="{077074FB-E2A9-441D-87F7-38626C1FF381}" type="presParOf" srcId="{CEB74E3F-43C9-4D20-834F-5DEC6A716C27}" destId="{73994200-6360-4421-B7C4-6E41D530A006}"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94200-6360-4421-B7C4-6E41D530A006}">
      <dsp:nvSpPr>
        <dsp:cNvPr id="0" name=""/>
        <dsp:cNvSpPr/>
      </dsp:nvSpPr>
      <dsp:spPr>
        <a:xfrm>
          <a:off x="1895589" y="457836"/>
          <a:ext cx="4056327" cy="3346991"/>
        </a:xfrm>
        <a:prstGeom prst="ellipse">
          <a:avLst/>
        </a:prstGeom>
        <a:solidFill>
          <a:schemeClr val="accent1">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Cycle life test , </a:t>
          </a:r>
        </a:p>
        <a:p>
          <a:pPr marL="0" lvl="0" indent="0" algn="ctr" defTabSz="711200">
            <a:lnSpc>
              <a:spcPct val="100000"/>
            </a:lnSpc>
            <a:spcBef>
              <a:spcPct val="0"/>
            </a:spcBef>
            <a:spcAft>
              <a:spcPct val="35000"/>
            </a:spcAft>
            <a:buNone/>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Over-charge and over-discharge rate test  , </a:t>
          </a:r>
        </a:p>
        <a:p>
          <a:pPr marL="0" lvl="0" indent="0" algn="ctr" defTabSz="711200">
            <a:lnSpc>
              <a:spcPct val="100000"/>
            </a:lnSpc>
            <a:spcBef>
              <a:spcPct val="0"/>
            </a:spcBef>
            <a:spcAft>
              <a:spcPct val="35000"/>
            </a:spcAft>
            <a:buNone/>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Capacity test ,                                   </a:t>
          </a:r>
          <a:endParaRPr lang="zh-CN"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endParaRPr>
        </a:p>
        <a:p>
          <a:pPr marL="0" lvl="0" indent="0" algn="ctr" defTabSz="711200">
            <a:lnSpc>
              <a:spcPct val="100000"/>
            </a:lnSpc>
            <a:spcBef>
              <a:spcPct val="0"/>
            </a:spcBef>
            <a:spcAft>
              <a:spcPct val="35000"/>
            </a:spcAft>
            <a:buNone/>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Internal resistance test  ,  </a:t>
          </a:r>
        </a:p>
        <a:p>
          <a:pPr marL="0" lvl="0" indent="0" algn="ctr" defTabSz="711200">
            <a:lnSpc>
              <a:spcPct val="100000"/>
            </a:lnSpc>
            <a:spcBef>
              <a:spcPct val="0"/>
            </a:spcBef>
            <a:spcAft>
              <a:spcPct val="35000"/>
            </a:spcAft>
            <a:buNone/>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Charge retention test , </a:t>
          </a:r>
        </a:p>
        <a:p>
          <a:pPr marL="0" lvl="0" indent="0" algn="ctr" defTabSz="711200">
            <a:lnSpc>
              <a:spcPct val="100000"/>
            </a:lnSpc>
            <a:spcBef>
              <a:spcPct val="0"/>
            </a:spcBef>
            <a:spcAft>
              <a:spcPct val="35000"/>
            </a:spcAft>
            <a:buNone/>
          </a:pPr>
          <a:r>
            <a:rPr lang="en-US" altLang="zh-CN" sz="1600" b="1" i="0" u="none" kern="1200" baseline="0" dirty="0">
              <a:solidFill>
                <a:srgbClr val="0000CC"/>
              </a:solidFill>
              <a:latin typeface="Calibri" panose="020F0502020204030204" pitchFamily="34" charset="0"/>
              <a:ea typeface="+mn-ea"/>
              <a:cs typeface="+mn-cs"/>
              <a:sym typeface="Times New Roman" panose="02020603050405020304" pitchFamily="18" charset="0"/>
            </a:rPr>
            <a:t>Battery performance under different temperature ,</a:t>
          </a:r>
          <a:endParaRPr lang="en-US" altLang="zh-CN" sz="1600" b="0" i="0" u="none" kern="1200" baseline="0" dirty="0">
            <a:solidFill>
              <a:srgbClr val="0000CC"/>
            </a:solidFill>
            <a:latin typeface="Calibri" panose="020F0502020204030204" pitchFamily="34" charset="0"/>
            <a:ea typeface="+mn-ea"/>
            <a:cs typeface="+mn-cs"/>
            <a:sym typeface="Times New Roman" panose="02020603050405020304" pitchFamily="18" charset="0"/>
          </a:endParaRPr>
        </a:p>
        <a:p>
          <a:pPr marL="0" lvl="0" indent="0" algn="ctr" defTabSz="711200">
            <a:lnSpc>
              <a:spcPct val="100000"/>
            </a:lnSpc>
            <a:spcBef>
              <a:spcPct val="0"/>
            </a:spcBef>
            <a:spcAft>
              <a:spcPct val="35000"/>
            </a:spcAft>
            <a:buNone/>
          </a:pPr>
          <a:r>
            <a:rPr lang="en-US" altLang="zh-CN" sz="1600" b="0" i="0" u="none" kern="1200" baseline="0" dirty="0">
              <a:solidFill>
                <a:srgbClr val="0000CC"/>
              </a:solidFill>
              <a:latin typeface="Calibri" panose="020F0502020204030204" pitchFamily="34" charset="0"/>
              <a:ea typeface="+mn-ea"/>
              <a:cs typeface="+mn-cs"/>
              <a:sym typeface="Times New Roman" panose="02020603050405020304" pitchFamily="18" charset="0"/>
            </a:rPr>
            <a:t> Etc. </a:t>
          </a:r>
          <a:endParaRPr lang="zh-CN" altLang="en-US" sz="1600" b="0" i="0" u="none" kern="1200" baseline="0" dirty="0">
            <a:solidFill>
              <a:srgbClr val="0000CC"/>
            </a:solidFill>
            <a:latin typeface="Calibri" panose="020F0502020204030204" pitchFamily="34" charset="0"/>
            <a:ea typeface="+mn-ea"/>
            <a:cs typeface="+mn-cs"/>
            <a:sym typeface="Times New Roman" panose="02020603050405020304" pitchFamily="18" charset="0"/>
          </a:endParaRPr>
        </a:p>
      </dsp:txBody>
      <dsp:txXfrm>
        <a:off x="1895589" y="457836"/>
        <a:ext cx="4056327" cy="334699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方正仿宋简体" charset="-122"/>
                <a:cs typeface="+mn-cs"/>
              </a:rPr>
              <a:t>Logtistics</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方正仿宋简体"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D2BF165-02B1-48F3-8564-3020E181496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方正仿宋简体"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2020/1/16</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方正仿宋简体"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方正仿宋简体" charset="-122"/>
                <a:cs typeface="+mn-cs"/>
              </a:rPr>
              <a:t>Gxu</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方正仿宋简体"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pPr lvl="0" algn="r" eaLnBrk="1" hangingPunct="1"/>
              <a:t>‹#›</a:t>
            </a:fld>
            <a:endParaRPr lang="zh-CN" altLang="en-US" sz="1200" dirty="0"/>
          </a:p>
        </p:txBody>
      </p:sp>
    </p:spTree>
    <p:extLst>
      <p:ext uri="{BB962C8B-B14F-4D97-AF65-F5344CB8AC3E}">
        <p14:creationId xmlns:p14="http://schemas.microsoft.com/office/powerpoint/2010/main" val="144532896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idx="4294967295"/>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Logtistics</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eaLnBrk="0" hangingPunct="0">
              <a:defRPr sz="18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F99D1F3-A6F0-4C4E-BB4C-13CDA614A00B}"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t>2020/1/16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372" name="Rectangle 4"/>
          <p:cNvSpPr>
            <a:spLocks noGrp="1" noRot="1" noChangeAspect="1"/>
          </p:cNvSpPr>
          <p:nvPr>
            <p:ph type="sldImg"/>
          </p:nvPr>
        </p:nvSpPr>
        <p:spPr>
          <a:xfrm>
            <a:off x="381000" y="685800"/>
            <a:ext cx="6096000" cy="3429000"/>
          </a:xfrm>
          <a:prstGeom prst="rect">
            <a:avLst/>
          </a:prstGeom>
          <a:noFill/>
          <a:ln w="9525">
            <a:noFill/>
          </a:ln>
        </p:spPr>
      </p:sp>
      <p:sp>
        <p:nvSpPr>
          <p:cNvPr id="3077" name="Rectangle 5"/>
          <p:cNvSpPr>
            <a:spLocks noGrp="1" noRot="1" noChangeAspect="1" noChangeArrowheads="1"/>
          </p:cNvSpPr>
          <p:nvPr/>
        </p:nvSpPr>
        <p:spPr bwMode="auto">
          <a:xfrm>
            <a:off x="685800" y="4343400"/>
            <a:ext cx="5486400" cy="4114800"/>
          </a:xfrm>
          <a:prstGeom prst="rect">
            <a:avLst/>
          </a:prstGeom>
          <a:noFill/>
          <a:ln w="9525">
            <a:noFill/>
            <a:miter lim="800000"/>
          </a:ln>
        </p:spPr>
        <p:txBody>
          <a:bodyPr anchor="ct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Gxu</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zh-CN" altLang="en-US" sz="1800" dirty="0">
                <a:ea typeface="宋体" panose="02010600030101010101" pitchFamily="2" charset="-122"/>
              </a:rPr>
              <a:pPr lvl="0" algn="r" eaLnBrk="1" hangingPunct="1"/>
              <a:t>‹#›</a:t>
            </a:fld>
            <a:endParaRPr lang="zh-CN" altLang="en-US" sz="1800" dirty="0">
              <a:ea typeface="宋体" panose="02010600030101010101" pitchFamily="2" charset="-122"/>
            </a:endParaRPr>
          </a:p>
        </p:txBody>
      </p:sp>
    </p:spTree>
    <p:extLst>
      <p:ext uri="{BB962C8B-B14F-4D97-AF65-F5344CB8AC3E}">
        <p14:creationId xmlns:p14="http://schemas.microsoft.com/office/powerpoint/2010/main" val="3409303267"/>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46913"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893826"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40739"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787652"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34565" algn="l" defTabSz="893826" rtl="0" eaLnBrk="1" latinLnBrk="0" hangingPunct="1">
      <a:defRPr sz="1200" kern="1200">
        <a:solidFill>
          <a:schemeClr val="tx1"/>
        </a:solidFill>
        <a:latin typeface="+mn-lt"/>
        <a:ea typeface="+mn-ea"/>
        <a:cs typeface="+mn-cs"/>
      </a:defRPr>
    </a:lvl6pPr>
    <a:lvl7pPr marL="2681478" algn="l" defTabSz="893826" rtl="0" eaLnBrk="1" latinLnBrk="0" hangingPunct="1">
      <a:defRPr sz="1200" kern="1200">
        <a:solidFill>
          <a:schemeClr val="tx1"/>
        </a:solidFill>
        <a:latin typeface="+mn-lt"/>
        <a:ea typeface="+mn-ea"/>
        <a:cs typeface="+mn-cs"/>
      </a:defRPr>
    </a:lvl7pPr>
    <a:lvl8pPr marL="3128391" algn="l" defTabSz="893826" rtl="0" eaLnBrk="1" latinLnBrk="0" hangingPunct="1">
      <a:defRPr sz="1200" kern="1200">
        <a:solidFill>
          <a:schemeClr val="tx1"/>
        </a:solidFill>
        <a:latin typeface="+mn-lt"/>
        <a:ea typeface="+mn-ea"/>
        <a:cs typeface="+mn-cs"/>
      </a:defRPr>
    </a:lvl8pPr>
    <a:lvl9pPr marL="3575304" algn="l" defTabSz="8938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FACE48B-B581-41B6-935D-38E91432817F}" type="slidenum">
              <a:rPr lang="zh-CN" altLang="en-US" smtClean="0"/>
              <a:pPr/>
              <a:t>22</a:t>
            </a:fld>
            <a:endParaRPr lang="zh-CN" altLang="en-US"/>
          </a:p>
        </p:txBody>
      </p:sp>
    </p:spTree>
    <p:extLst>
      <p:ext uri="{BB962C8B-B14F-4D97-AF65-F5344CB8AC3E}">
        <p14:creationId xmlns:p14="http://schemas.microsoft.com/office/powerpoint/2010/main" val="263492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FACE48B-B581-41B6-935D-38E91432817F}" type="slidenum">
              <a:rPr lang="zh-CN" altLang="en-US" smtClean="0"/>
              <a:pPr/>
              <a:t>23</a:t>
            </a:fld>
            <a:endParaRPr lang="zh-CN" altLang="en-US"/>
          </a:p>
        </p:txBody>
      </p:sp>
    </p:spTree>
    <p:extLst>
      <p:ext uri="{BB962C8B-B14F-4D97-AF65-F5344CB8AC3E}">
        <p14:creationId xmlns:p14="http://schemas.microsoft.com/office/powerpoint/2010/main" val="2269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381000" y="685800"/>
            <a:ext cx="6096000" cy="3429000"/>
          </a:xfrm>
        </p:spPr>
      </p:sp>
      <p:sp>
        <p:nvSpPr>
          <p:cNvPr id="6144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1444" name="日期占位符 3"/>
          <p:cNvSpPr txBox="1">
            <a:spLocks noGrp="1"/>
          </p:cNvSpPr>
          <p:nvPr>
            <p:ph type="dt" sz="half"/>
          </p:nvPr>
        </p:nvSpPr>
        <p:spPr>
          <a:xfrm>
            <a:off x="3883025" y="0"/>
            <a:ext cx="2973388" cy="457200"/>
          </a:xfrm>
          <a:prstGeom prst="rect">
            <a:avLst/>
          </a:prstGeom>
          <a:noFill/>
          <a:ln w="9525">
            <a:noFill/>
          </a:ln>
        </p:spPr>
        <p:txBody>
          <a:bodyPr/>
          <a:lstStyle/>
          <a:p>
            <a:pPr lvl="0" algn="r"/>
            <a:fld id="{BB962C8B-B14F-4D97-AF65-F5344CB8AC3E}" type="datetime1">
              <a:rPr lang="zh-CN" altLang="en-US" sz="1800" dirty="0">
                <a:ea typeface="宋体" panose="02010600030101010101" pitchFamily="2" charset="-122"/>
              </a:rPr>
              <a:pPr lvl="0" algn="r"/>
              <a:t>2020/1/16</a:t>
            </a:fld>
            <a:endParaRPr lang="zh-CN" altLang="en-US" sz="1800" dirty="0">
              <a:ea typeface="宋体" panose="02010600030101010101" pitchFamily="2" charset="-122"/>
            </a:endParaRPr>
          </a:p>
        </p:txBody>
      </p:sp>
    </p:spTree>
    <p:extLst>
      <p:ext uri="{BB962C8B-B14F-4D97-AF65-F5344CB8AC3E}">
        <p14:creationId xmlns:p14="http://schemas.microsoft.com/office/powerpoint/2010/main" val="410963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90" y="1598509"/>
            <a:ext cx="7773020" cy="1101401"/>
          </a:xfrm>
        </p:spPr>
        <p:txBody>
          <a:bodyPr/>
          <a:lstStyle/>
          <a:p>
            <a:r>
              <a:rPr lang="zh-CN" altLang="en-US" noProof="1"/>
              <a:t>单击此处编辑母版标题样式</a:t>
            </a:r>
          </a:p>
        </p:txBody>
      </p:sp>
      <p:sp>
        <p:nvSpPr>
          <p:cNvPr id="3" name="副标题 2"/>
          <p:cNvSpPr>
            <a:spLocks noGrp="1"/>
          </p:cNvSpPr>
          <p:nvPr>
            <p:ph type="subTitle" idx="1"/>
          </p:nvPr>
        </p:nvSpPr>
        <p:spPr>
          <a:xfrm>
            <a:off x="1370980" y="2914288"/>
            <a:ext cx="6402041" cy="1314225"/>
          </a:xfrm>
        </p:spPr>
        <p:txBody>
          <a:bodyPr/>
          <a:lstStyle>
            <a:lvl1pPr marL="0" indent="0" algn="ctr">
              <a:buNone/>
              <a:defRPr/>
            </a:lvl1pPr>
            <a:lvl2pPr marL="446913" indent="0" algn="ctr">
              <a:buNone/>
              <a:defRPr/>
            </a:lvl2pPr>
            <a:lvl3pPr marL="893826" indent="0" algn="ctr">
              <a:buNone/>
              <a:defRPr/>
            </a:lvl3pPr>
            <a:lvl4pPr marL="1340739" indent="0" algn="ctr">
              <a:buNone/>
              <a:defRPr/>
            </a:lvl4pPr>
            <a:lvl5pPr marL="1787652" indent="0" algn="ctr">
              <a:buNone/>
              <a:defRPr/>
            </a:lvl5pPr>
            <a:lvl6pPr marL="2234565" indent="0" algn="ctr">
              <a:buNone/>
              <a:defRPr/>
            </a:lvl6pPr>
            <a:lvl7pPr marL="2681478" indent="0" algn="ctr">
              <a:buNone/>
              <a:defRPr/>
            </a:lvl7pPr>
            <a:lvl8pPr marL="3128391" indent="0" algn="ctr">
              <a:buNone/>
              <a:defRPr/>
            </a:lvl8pPr>
            <a:lvl9pPr marL="3575304" indent="0" algn="ctr">
              <a:buNone/>
              <a:defRPr/>
            </a:lvl9pPr>
          </a:lstStyle>
          <a:p>
            <a:r>
              <a:rPr lang="zh-CN" altLang="en-US" noProof="1"/>
              <a:t>单击此处编辑母版副标题样式</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64077" y="806245"/>
            <a:ext cx="1853304" cy="3956657"/>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99511" y="806245"/>
            <a:ext cx="5415680" cy="3956657"/>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1" y="3305759"/>
            <a:ext cx="7771470" cy="1020622"/>
          </a:xfrm>
        </p:spPr>
        <p:txBody>
          <a:bodyPr anchor="t"/>
          <a:lstStyle>
            <a:lvl1pPr algn="l">
              <a:defRPr sz="3900" b="1" cap="all"/>
            </a:lvl1pPr>
          </a:lstStyle>
          <a:p>
            <a:r>
              <a:rPr lang="zh-CN" altLang="en-US" noProof="1"/>
              <a:t>单击此处编辑母版标题样式</a:t>
            </a:r>
          </a:p>
        </p:txBody>
      </p:sp>
      <p:sp>
        <p:nvSpPr>
          <p:cNvPr id="3" name="文本占位符 2"/>
          <p:cNvSpPr>
            <a:spLocks noGrp="1"/>
          </p:cNvSpPr>
          <p:nvPr>
            <p:ph type="body" idx="1"/>
          </p:nvPr>
        </p:nvSpPr>
        <p:spPr>
          <a:xfrm>
            <a:off x="722711" y="2179502"/>
            <a:ext cx="7771470" cy="1126257"/>
          </a:xfrm>
        </p:spPr>
        <p:txBody>
          <a:bodyPr anchor="b"/>
          <a:lstStyle>
            <a:lvl1pPr marL="0" indent="0">
              <a:buNone/>
              <a:defRPr sz="2000"/>
            </a:lvl1pPr>
            <a:lvl2pPr marL="446913" indent="0">
              <a:buNone/>
              <a:defRPr sz="1800"/>
            </a:lvl2pPr>
            <a:lvl3pPr marL="893826" indent="0">
              <a:buNone/>
              <a:defRPr sz="1600"/>
            </a:lvl3pPr>
            <a:lvl4pPr marL="1340739" indent="0">
              <a:buNone/>
              <a:defRPr sz="1400"/>
            </a:lvl4pPr>
            <a:lvl5pPr marL="1787652" indent="0">
              <a:buNone/>
              <a:defRPr sz="1400"/>
            </a:lvl5pPr>
            <a:lvl6pPr marL="2234565" indent="0">
              <a:buNone/>
              <a:defRPr sz="1400"/>
            </a:lvl6pPr>
            <a:lvl7pPr marL="2681478" indent="0">
              <a:buNone/>
              <a:defRPr sz="1400"/>
            </a:lvl7pPr>
            <a:lvl8pPr marL="3128391" indent="0">
              <a:buNone/>
              <a:defRPr sz="1400"/>
            </a:lvl8pPr>
            <a:lvl9pPr marL="3575304" indent="0">
              <a:buNone/>
              <a:defRPr sz="1400"/>
            </a:lvl9pPr>
          </a:lstStyle>
          <a:p>
            <a:pPr lvl="0"/>
            <a:r>
              <a:rPr lang="zh-CN" altLang="en-US" noProof="1"/>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99512" y="1262963"/>
            <a:ext cx="3633717" cy="3499940"/>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82113" y="1262963"/>
            <a:ext cx="3635267" cy="3499940"/>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511" y="206610"/>
            <a:ext cx="8228980" cy="855955"/>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511" y="1151113"/>
            <a:ext cx="4040047" cy="480018"/>
          </a:xfrm>
        </p:spPr>
        <p:txBody>
          <a:bodyPr anchor="b"/>
          <a:lstStyle>
            <a:lvl1pPr marL="0" indent="0">
              <a:buNone/>
              <a:defRPr sz="2300" b="1"/>
            </a:lvl1pPr>
            <a:lvl2pPr marL="446913" indent="0">
              <a:buNone/>
              <a:defRPr sz="2000" b="1"/>
            </a:lvl2pPr>
            <a:lvl3pPr marL="893826" indent="0">
              <a:buNone/>
              <a:defRPr sz="1800" b="1"/>
            </a:lvl3pPr>
            <a:lvl4pPr marL="1340739" indent="0">
              <a:buNone/>
              <a:defRPr sz="1600" b="1"/>
            </a:lvl4pPr>
            <a:lvl5pPr marL="1787652" indent="0">
              <a:buNone/>
              <a:defRPr sz="1600" b="1"/>
            </a:lvl5pPr>
            <a:lvl6pPr marL="2234565" indent="0">
              <a:buNone/>
              <a:defRPr sz="1600" b="1"/>
            </a:lvl6pPr>
            <a:lvl7pPr marL="2681478" indent="0">
              <a:buNone/>
              <a:defRPr sz="1600" b="1"/>
            </a:lvl7pPr>
            <a:lvl8pPr marL="3128391" indent="0">
              <a:buNone/>
              <a:defRPr sz="1600" b="1"/>
            </a:lvl8pPr>
            <a:lvl9pPr marL="3575304"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511" y="1631131"/>
            <a:ext cx="4040047" cy="296399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4893" y="1151113"/>
            <a:ext cx="4041598" cy="480018"/>
          </a:xfrm>
        </p:spPr>
        <p:txBody>
          <a:bodyPr anchor="b"/>
          <a:lstStyle>
            <a:lvl1pPr marL="0" indent="0">
              <a:buNone/>
              <a:defRPr sz="2300" b="1"/>
            </a:lvl1pPr>
            <a:lvl2pPr marL="446913" indent="0">
              <a:buNone/>
              <a:defRPr sz="2000" b="1"/>
            </a:lvl2pPr>
            <a:lvl3pPr marL="893826" indent="0">
              <a:buNone/>
              <a:defRPr sz="1800" b="1"/>
            </a:lvl3pPr>
            <a:lvl4pPr marL="1340739" indent="0">
              <a:buNone/>
              <a:defRPr sz="1600" b="1"/>
            </a:lvl4pPr>
            <a:lvl5pPr marL="1787652" indent="0">
              <a:buNone/>
              <a:defRPr sz="1600" b="1"/>
            </a:lvl5pPr>
            <a:lvl6pPr marL="2234565" indent="0">
              <a:buNone/>
              <a:defRPr sz="1600" b="1"/>
            </a:lvl6pPr>
            <a:lvl7pPr marL="2681478" indent="0">
              <a:buNone/>
              <a:defRPr sz="1600" b="1"/>
            </a:lvl7pPr>
            <a:lvl8pPr marL="3128391" indent="0">
              <a:buNone/>
              <a:defRPr sz="1600" b="1"/>
            </a:lvl8pPr>
            <a:lvl9pPr marL="3575304"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4893" y="1631131"/>
            <a:ext cx="4041598" cy="296399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511" y="205057"/>
            <a:ext cx="3008711" cy="87149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4783" y="205057"/>
            <a:ext cx="5111707" cy="4390072"/>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511" y="1076547"/>
            <a:ext cx="3008711" cy="3518582"/>
          </a:xfrm>
        </p:spPr>
        <p:txBody>
          <a:bodyPr/>
          <a:lstStyle>
            <a:lvl1pPr marL="0" indent="0">
              <a:buNone/>
              <a:defRPr sz="1400"/>
            </a:lvl1pPr>
            <a:lvl2pPr marL="446913" indent="0">
              <a:buNone/>
              <a:defRPr sz="1200"/>
            </a:lvl2pPr>
            <a:lvl3pPr marL="893826" indent="0">
              <a:buNone/>
              <a:defRPr sz="1000"/>
            </a:lvl3pPr>
            <a:lvl4pPr marL="1340739" indent="0">
              <a:buNone/>
              <a:defRPr sz="900"/>
            </a:lvl4pPr>
            <a:lvl5pPr marL="1787652" indent="0">
              <a:buNone/>
              <a:defRPr sz="900"/>
            </a:lvl5pPr>
            <a:lvl6pPr marL="2234565" indent="0">
              <a:buNone/>
              <a:defRPr sz="900"/>
            </a:lvl6pPr>
            <a:lvl7pPr marL="2681478" indent="0">
              <a:buNone/>
              <a:defRPr sz="900"/>
            </a:lvl7pPr>
            <a:lvl8pPr marL="3128391" indent="0">
              <a:buNone/>
              <a:defRPr sz="900"/>
            </a:lvl8pPr>
            <a:lvl9pPr marL="3575304" indent="0">
              <a:buNone/>
              <a:defRPr sz="900"/>
            </a:lvl9pPr>
          </a:lstStyle>
          <a:p>
            <a:pPr lvl="0"/>
            <a:r>
              <a:rPr lang="zh-CN" altLang="en-US" noProof="1"/>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20" y="3600915"/>
            <a:ext cx="5485470" cy="424095"/>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820" y="459824"/>
            <a:ext cx="5485470" cy="3085168"/>
          </a:xfrm>
        </p:spPr>
        <p:txBody>
          <a:bodyPr vert="horz" wrap="square" lIns="79988" tIns="39994" rIns="79988" bIns="39994" numCol="1" anchor="t" anchorCtr="0" compatLnSpc="1"/>
          <a:lstStyle>
            <a:lvl1pPr marL="0" indent="0">
              <a:buNone/>
              <a:defRPr sz="3100"/>
            </a:lvl1pPr>
            <a:lvl2pPr marL="446913" indent="0">
              <a:buNone/>
              <a:defRPr sz="2700"/>
            </a:lvl2pPr>
            <a:lvl3pPr marL="893826" indent="0">
              <a:buNone/>
              <a:defRPr sz="2300"/>
            </a:lvl3pPr>
            <a:lvl4pPr marL="1340739" indent="0">
              <a:buNone/>
              <a:defRPr sz="2000"/>
            </a:lvl4pPr>
            <a:lvl5pPr marL="1787652" indent="0">
              <a:buNone/>
              <a:defRPr sz="2000"/>
            </a:lvl5pPr>
            <a:lvl6pPr marL="2234565" indent="0">
              <a:buNone/>
              <a:defRPr sz="2000"/>
            </a:lvl6pPr>
            <a:lvl7pPr marL="2681478" indent="0">
              <a:buNone/>
              <a:defRPr sz="2000"/>
            </a:lvl7pPr>
            <a:lvl8pPr marL="3128391" indent="0">
              <a:buNone/>
              <a:defRPr sz="2000"/>
            </a:lvl8pPr>
            <a:lvl9pPr marL="3575304" indent="0">
              <a:buNone/>
              <a:defRPr sz="20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3100" b="0" i="0" u="none" strike="noStrike" kern="0" cap="none" spc="0" normalizeH="0" baseline="0" noProof="0" dirty="0">
              <a:ln>
                <a:noFill/>
              </a:ln>
              <a:solidFill>
                <a:schemeClr val="tx1"/>
              </a:solidFill>
              <a:effectLst/>
              <a:uLnTx/>
              <a:uFillTx/>
              <a:latin typeface="+mn-lt"/>
              <a:ea typeface="+mn-ea"/>
              <a:cs typeface="+mn-cs"/>
              <a:sym typeface="方正仿宋简体" charset="-122"/>
            </a:endParaRPr>
          </a:p>
        </p:txBody>
      </p:sp>
      <p:sp>
        <p:nvSpPr>
          <p:cNvPr id="4" name="文本占位符 3"/>
          <p:cNvSpPr>
            <a:spLocks noGrp="1"/>
          </p:cNvSpPr>
          <p:nvPr>
            <p:ph type="body" sz="half" idx="2"/>
          </p:nvPr>
        </p:nvSpPr>
        <p:spPr>
          <a:xfrm>
            <a:off x="1792820" y="4025011"/>
            <a:ext cx="5485470" cy="604295"/>
          </a:xfrm>
        </p:spPr>
        <p:txBody>
          <a:bodyPr/>
          <a:lstStyle>
            <a:lvl1pPr marL="0" indent="0">
              <a:buNone/>
              <a:defRPr sz="1400"/>
            </a:lvl1pPr>
            <a:lvl2pPr marL="446913" indent="0">
              <a:buNone/>
              <a:defRPr sz="1200"/>
            </a:lvl2pPr>
            <a:lvl3pPr marL="893826" indent="0">
              <a:buNone/>
              <a:defRPr sz="1000"/>
            </a:lvl3pPr>
            <a:lvl4pPr marL="1340739" indent="0">
              <a:buNone/>
              <a:defRPr sz="900"/>
            </a:lvl4pPr>
            <a:lvl5pPr marL="1787652" indent="0">
              <a:buNone/>
              <a:defRPr sz="900"/>
            </a:lvl5pPr>
            <a:lvl6pPr marL="2234565" indent="0">
              <a:buNone/>
              <a:defRPr sz="900"/>
            </a:lvl6pPr>
            <a:lvl7pPr marL="2681478" indent="0">
              <a:buNone/>
              <a:defRPr sz="900"/>
            </a:lvl7pPr>
            <a:lvl8pPr marL="3128391" indent="0">
              <a:buNone/>
              <a:defRPr sz="900"/>
            </a:lvl8pPr>
            <a:lvl9pPr marL="3575304" indent="0">
              <a:buNone/>
              <a:defRPr sz="900"/>
            </a:lvl9pPr>
          </a:lstStyle>
          <a:p>
            <a:pPr lvl="0"/>
            <a:r>
              <a:rPr lang="zh-CN" altLang="en-US" noProof="1"/>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899512" y="806246"/>
            <a:ext cx="7417869" cy="380597"/>
          </a:xfrm>
          <a:prstGeom prst="rect">
            <a:avLst/>
          </a:prstGeom>
          <a:noFill/>
          <a:ln w="9525">
            <a:noFill/>
          </a:ln>
        </p:spPr>
        <p:txBody>
          <a:bodyPr lIns="79988" tIns="39994" rIns="79988" bIns="39994" anchor="ctr"/>
          <a:lstStyle/>
          <a:p>
            <a:pPr lvl="0"/>
            <a:r>
              <a:rPr lang="zh-CN" altLang="en-US" dirty="0"/>
              <a:t>单击此处编辑母版标题样式</a:t>
            </a:r>
          </a:p>
        </p:txBody>
      </p:sp>
      <p:sp>
        <p:nvSpPr>
          <p:cNvPr id="1027" name="Rectangle 3"/>
          <p:cNvSpPr>
            <a:spLocks noGrp="1"/>
          </p:cNvSpPr>
          <p:nvPr>
            <p:ph type="body"/>
          </p:nvPr>
        </p:nvSpPr>
        <p:spPr>
          <a:xfrm>
            <a:off x="899512" y="1262963"/>
            <a:ext cx="7417869" cy="3499940"/>
          </a:xfrm>
          <a:prstGeom prst="rect">
            <a:avLst/>
          </a:prstGeom>
          <a:noFill/>
          <a:ln w="9525">
            <a:noFill/>
          </a:ln>
        </p:spPr>
        <p:txBody>
          <a:bodyPr lIns="79988" tIns="39994" rIns="79988" bIns="39994"/>
          <a:lstStyle/>
          <a:p>
            <a:pPr lvl="0"/>
            <a:r>
              <a:rPr lang="zh-CN" altLang="en-US" dirty="0"/>
              <a:t>单击此处编辑母版文本样式</a:t>
            </a:r>
          </a:p>
          <a:p>
            <a:pPr lvl="1"/>
            <a:r>
              <a:rPr lang="zh-CN" altLang="en-US" dirty="0"/>
              <a:t>第二级</a:t>
            </a:r>
          </a:p>
          <a:p>
            <a:pPr lvl="2"/>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defTabSz="800719" rtl="0" eaLnBrk="0" fontAlgn="base" hangingPunct="0">
        <a:spcBef>
          <a:spcPct val="0"/>
        </a:spcBef>
        <a:spcAft>
          <a:spcPct val="0"/>
        </a:spcAft>
        <a:defRPr sz="1900">
          <a:solidFill>
            <a:srgbClr val="075BA2"/>
          </a:solidFill>
          <a:latin typeface="+mj-lt"/>
          <a:ea typeface="+mj-ea"/>
          <a:cs typeface="+mj-cs"/>
          <a:sym typeface="Arial" panose="020B0604020202020204" pitchFamily="34" charset="0"/>
        </a:defRPr>
      </a:lvl1pPr>
      <a:lvl2pPr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2pPr>
      <a:lvl3pPr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3pPr>
      <a:lvl4pPr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4pPr>
      <a:lvl5pPr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5pPr>
      <a:lvl6pPr marL="446913"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6pPr>
      <a:lvl7pPr marL="893826"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7pPr>
      <a:lvl8pPr marL="1340739"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8pPr>
      <a:lvl9pPr marL="1787652" algn="l" defTabSz="800719" rtl="0" eaLnBrk="0" fontAlgn="base" hangingPunct="0">
        <a:spcBef>
          <a:spcPct val="0"/>
        </a:spcBef>
        <a:spcAft>
          <a:spcPct val="0"/>
        </a:spcAft>
        <a:defRPr sz="1900">
          <a:solidFill>
            <a:srgbClr val="075BA2"/>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01046" indent="-301046" algn="l" defTabSz="0" rtl="0" eaLnBrk="0" fontAlgn="base" hangingPunct="0">
        <a:spcBef>
          <a:spcPct val="20000"/>
        </a:spcBef>
        <a:spcAft>
          <a:spcPct val="0"/>
        </a:spcAft>
        <a:buChar char="•"/>
        <a:defRPr sz="2700">
          <a:solidFill>
            <a:schemeClr val="tx1"/>
          </a:solidFill>
          <a:latin typeface="+mn-lt"/>
          <a:ea typeface="+mn-ea"/>
          <a:cs typeface="+mn-cs"/>
          <a:sym typeface="方正仿宋简体" charset="-122"/>
        </a:defRPr>
      </a:lvl1pPr>
      <a:lvl2pPr marL="650507" indent="-250147" algn="l" defTabSz="0" rtl="0" eaLnBrk="0" fontAlgn="base" hangingPunct="0">
        <a:spcBef>
          <a:spcPct val="20000"/>
        </a:spcBef>
        <a:spcAft>
          <a:spcPct val="0"/>
        </a:spcAft>
        <a:buChar char="–"/>
        <a:defRPr sz="1400">
          <a:solidFill>
            <a:schemeClr val="tx1"/>
          </a:solidFill>
          <a:latin typeface="+mn-lt"/>
          <a:ea typeface="仿宋_GB2312" pitchFamily="49" charset="-122"/>
          <a:sym typeface="仿宋_GB2312" pitchFamily="49" charset="-122"/>
        </a:defRPr>
      </a:lvl2pPr>
      <a:lvl3pPr marL="999347" indent="-198628" algn="l" defTabSz="0" rtl="0" eaLnBrk="0" fontAlgn="base" hangingPunct="0">
        <a:spcBef>
          <a:spcPct val="20000"/>
        </a:spcBef>
        <a:spcAft>
          <a:spcPct val="0"/>
        </a:spcAft>
        <a:buChar char="•"/>
        <a:defRPr sz="2100">
          <a:solidFill>
            <a:schemeClr val="tx1"/>
          </a:solidFill>
          <a:latin typeface="+mn-lt"/>
          <a:ea typeface="宋体" panose="02010600030101010101" pitchFamily="2" charset="-122"/>
          <a:sym typeface="仿宋_GB2312" pitchFamily="49" charset="-122"/>
        </a:defRPr>
      </a:lvl3pPr>
      <a:lvl4pPr marL="1399707" indent="-200490" algn="l" defTabSz="0" rtl="0" eaLnBrk="0" fontAlgn="base" hangingPunct="0">
        <a:spcBef>
          <a:spcPct val="20000"/>
        </a:spcBef>
        <a:spcAft>
          <a:spcPct val="0"/>
        </a:spcAft>
        <a:buChar char="–"/>
        <a:defRPr sz="1700">
          <a:solidFill>
            <a:schemeClr val="tx1"/>
          </a:solidFill>
          <a:latin typeface="+mn-lt"/>
          <a:ea typeface="宋体" panose="02010600030101010101" pitchFamily="2" charset="-122"/>
          <a:sym typeface="仿宋_GB2312" pitchFamily="49" charset="-122"/>
        </a:defRPr>
      </a:lvl4pPr>
      <a:lvl5pPr marL="1800066" indent="-200490" algn="l" defTabSz="0" rtl="0" eaLnBrk="0" fontAlgn="base" hangingPunct="0">
        <a:spcBef>
          <a:spcPct val="20000"/>
        </a:spcBef>
        <a:spcAft>
          <a:spcPct val="0"/>
        </a:spcAft>
        <a:buChar char="»"/>
        <a:defRPr sz="1700">
          <a:solidFill>
            <a:schemeClr val="tx1"/>
          </a:solidFill>
          <a:latin typeface="+mn-lt"/>
          <a:ea typeface="宋体" panose="02010600030101010101" pitchFamily="2" charset="-122"/>
          <a:sym typeface="仿宋_GB2312" pitchFamily="49" charset="-122"/>
        </a:defRPr>
      </a:lvl5pPr>
      <a:lvl6pPr marL="2246979" indent="-200490" algn="l" defTabSz="0" rtl="0" eaLnBrk="0" fontAlgn="base" hangingPunct="0">
        <a:spcBef>
          <a:spcPct val="20000"/>
        </a:spcBef>
        <a:spcAft>
          <a:spcPct val="0"/>
        </a:spcAft>
        <a:buChar char="»"/>
        <a:defRPr sz="1700">
          <a:solidFill>
            <a:schemeClr val="tx1"/>
          </a:solidFill>
          <a:latin typeface="+mn-lt"/>
          <a:ea typeface="宋体" panose="02010600030101010101" pitchFamily="2" charset="-122"/>
          <a:sym typeface="仿宋_GB2312" pitchFamily="49" charset="-122"/>
        </a:defRPr>
      </a:lvl6pPr>
      <a:lvl7pPr marL="2693892" indent="-200490" algn="l" defTabSz="0" rtl="0" eaLnBrk="0" fontAlgn="base" hangingPunct="0">
        <a:spcBef>
          <a:spcPct val="20000"/>
        </a:spcBef>
        <a:spcAft>
          <a:spcPct val="0"/>
        </a:spcAft>
        <a:buChar char="»"/>
        <a:defRPr sz="1700">
          <a:solidFill>
            <a:schemeClr val="tx1"/>
          </a:solidFill>
          <a:latin typeface="+mn-lt"/>
          <a:ea typeface="宋体" panose="02010600030101010101" pitchFamily="2" charset="-122"/>
          <a:sym typeface="仿宋_GB2312" pitchFamily="49" charset="-122"/>
        </a:defRPr>
      </a:lvl7pPr>
      <a:lvl8pPr marL="3140805" indent="-200490" algn="l" defTabSz="0" rtl="0" eaLnBrk="0" fontAlgn="base" hangingPunct="0">
        <a:spcBef>
          <a:spcPct val="20000"/>
        </a:spcBef>
        <a:spcAft>
          <a:spcPct val="0"/>
        </a:spcAft>
        <a:buChar char="»"/>
        <a:defRPr sz="1700">
          <a:solidFill>
            <a:schemeClr val="tx1"/>
          </a:solidFill>
          <a:latin typeface="+mn-lt"/>
          <a:ea typeface="宋体" panose="02010600030101010101" pitchFamily="2" charset="-122"/>
          <a:sym typeface="仿宋_GB2312" pitchFamily="49" charset="-122"/>
        </a:defRPr>
      </a:lvl8pPr>
      <a:lvl9pPr marL="3587718" indent="-200490" algn="l" defTabSz="0" rtl="0" eaLnBrk="0" fontAlgn="base" hangingPunct="0">
        <a:spcBef>
          <a:spcPct val="20000"/>
        </a:spcBef>
        <a:spcAft>
          <a:spcPct val="0"/>
        </a:spcAft>
        <a:buChar char="»"/>
        <a:defRPr sz="1700">
          <a:solidFill>
            <a:schemeClr val="tx1"/>
          </a:solidFill>
          <a:latin typeface="+mn-lt"/>
          <a:ea typeface="宋体" panose="02010600030101010101" pitchFamily="2" charset="-122"/>
          <a:sym typeface="仿宋_GB2312" pitchFamily="49" charset="-122"/>
        </a:defRPr>
      </a:lvl9pPr>
    </p:bodyStyle>
    <p:otherStyle>
      <a:defPPr>
        <a:defRPr lang="zh-CN"/>
      </a:defPPr>
      <a:lvl1pPr marL="0" algn="l" defTabSz="893826" rtl="0" eaLnBrk="1" latinLnBrk="0" hangingPunct="1">
        <a:defRPr sz="1800" kern="1200">
          <a:solidFill>
            <a:schemeClr val="tx1"/>
          </a:solidFill>
          <a:latin typeface="+mn-lt"/>
          <a:ea typeface="+mn-ea"/>
          <a:cs typeface="+mn-cs"/>
        </a:defRPr>
      </a:lvl1pPr>
      <a:lvl2pPr marL="446913" algn="l" defTabSz="893826" rtl="0" eaLnBrk="1" latinLnBrk="0" hangingPunct="1">
        <a:defRPr sz="1800" kern="1200">
          <a:solidFill>
            <a:schemeClr val="tx1"/>
          </a:solidFill>
          <a:latin typeface="+mn-lt"/>
          <a:ea typeface="+mn-ea"/>
          <a:cs typeface="+mn-cs"/>
        </a:defRPr>
      </a:lvl2pPr>
      <a:lvl3pPr marL="893826" algn="l" defTabSz="893826" rtl="0" eaLnBrk="1" latinLnBrk="0" hangingPunct="1">
        <a:defRPr sz="1800" kern="1200">
          <a:solidFill>
            <a:schemeClr val="tx1"/>
          </a:solidFill>
          <a:latin typeface="+mn-lt"/>
          <a:ea typeface="+mn-ea"/>
          <a:cs typeface="+mn-cs"/>
        </a:defRPr>
      </a:lvl3pPr>
      <a:lvl4pPr marL="1340739" algn="l" defTabSz="893826" rtl="0" eaLnBrk="1" latinLnBrk="0" hangingPunct="1">
        <a:defRPr sz="1800" kern="1200">
          <a:solidFill>
            <a:schemeClr val="tx1"/>
          </a:solidFill>
          <a:latin typeface="+mn-lt"/>
          <a:ea typeface="+mn-ea"/>
          <a:cs typeface="+mn-cs"/>
        </a:defRPr>
      </a:lvl4pPr>
      <a:lvl5pPr marL="1787652" algn="l" defTabSz="893826" rtl="0" eaLnBrk="1" latinLnBrk="0" hangingPunct="1">
        <a:defRPr sz="1800" kern="1200">
          <a:solidFill>
            <a:schemeClr val="tx1"/>
          </a:solidFill>
          <a:latin typeface="+mn-lt"/>
          <a:ea typeface="+mn-ea"/>
          <a:cs typeface="+mn-cs"/>
        </a:defRPr>
      </a:lvl5pPr>
      <a:lvl6pPr marL="2234565" algn="l" defTabSz="893826" rtl="0" eaLnBrk="1" latinLnBrk="0" hangingPunct="1">
        <a:defRPr sz="1800" kern="1200">
          <a:solidFill>
            <a:schemeClr val="tx1"/>
          </a:solidFill>
          <a:latin typeface="+mn-lt"/>
          <a:ea typeface="+mn-ea"/>
          <a:cs typeface="+mn-cs"/>
        </a:defRPr>
      </a:lvl6pPr>
      <a:lvl7pPr marL="2681478" algn="l" defTabSz="893826" rtl="0" eaLnBrk="1" latinLnBrk="0" hangingPunct="1">
        <a:defRPr sz="1800" kern="1200">
          <a:solidFill>
            <a:schemeClr val="tx1"/>
          </a:solidFill>
          <a:latin typeface="+mn-lt"/>
          <a:ea typeface="+mn-ea"/>
          <a:cs typeface="+mn-cs"/>
        </a:defRPr>
      </a:lvl7pPr>
      <a:lvl8pPr marL="3128391" algn="l" defTabSz="893826" rtl="0" eaLnBrk="1" latinLnBrk="0" hangingPunct="1">
        <a:defRPr sz="1800" kern="1200">
          <a:solidFill>
            <a:schemeClr val="tx1"/>
          </a:solidFill>
          <a:latin typeface="+mn-lt"/>
          <a:ea typeface="+mn-ea"/>
          <a:cs typeface="+mn-cs"/>
        </a:defRPr>
      </a:lvl8pPr>
      <a:lvl9pPr marL="3575304" algn="l" defTabSz="8938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7.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ags" Target="../tags/tag2.xml" /></Relationships>
</file>

<file path=ppt/slides/_rels/slide1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2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8" Type="http://schemas.openxmlformats.org/officeDocument/2006/relationships/image" Target="../media/image20.jpeg" /><Relationship Id="rId13" Type="http://schemas.openxmlformats.org/officeDocument/2006/relationships/image" Target="../media/image25.gif" /><Relationship Id="rId3" Type="http://schemas.openxmlformats.org/officeDocument/2006/relationships/image" Target="../media/image15.png" /><Relationship Id="rId7" Type="http://schemas.openxmlformats.org/officeDocument/2006/relationships/image" Target="../media/image19.gif" /><Relationship Id="rId12" Type="http://schemas.openxmlformats.org/officeDocument/2006/relationships/image" Target="../media/image24.jpeg"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image" Target="../media/image18.jpeg" /><Relationship Id="rId11" Type="http://schemas.openxmlformats.org/officeDocument/2006/relationships/image" Target="../media/image23.jpeg" /><Relationship Id="rId5" Type="http://schemas.openxmlformats.org/officeDocument/2006/relationships/image" Target="../media/image17.jpeg" /><Relationship Id="rId10" Type="http://schemas.openxmlformats.org/officeDocument/2006/relationships/image" Target="../media/image22.png" /><Relationship Id="rId4" Type="http://schemas.openxmlformats.org/officeDocument/2006/relationships/image" Target="../media/image16.jpeg" /><Relationship Id="rId9" Type="http://schemas.openxmlformats.org/officeDocument/2006/relationships/image" Target="../media/image21.png" /><Relationship Id="rId14" Type="http://schemas.openxmlformats.org/officeDocument/2006/relationships/image" Target="../media/image26.jpeg" /></Relationships>
</file>

<file path=ppt/slides/_rels/slide23.xml.rels><?xml version="1.0" encoding="UTF-8" standalone="yes"?>
<Relationships xmlns="http://schemas.openxmlformats.org/package/2006/relationships"><Relationship Id="rId8" Type="http://schemas.openxmlformats.org/officeDocument/2006/relationships/image" Target="../media/image32.jpeg" /><Relationship Id="rId13" Type="http://schemas.openxmlformats.org/officeDocument/2006/relationships/image" Target="../media/image37.png" /><Relationship Id="rId3" Type="http://schemas.openxmlformats.org/officeDocument/2006/relationships/image" Target="../media/image27.jpeg" /><Relationship Id="rId7" Type="http://schemas.openxmlformats.org/officeDocument/2006/relationships/image" Target="../media/image31.jpeg" /><Relationship Id="rId12" Type="http://schemas.openxmlformats.org/officeDocument/2006/relationships/image" Target="../media/image36.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30.jpeg" /><Relationship Id="rId11" Type="http://schemas.openxmlformats.org/officeDocument/2006/relationships/image" Target="../media/image35.png" /><Relationship Id="rId5" Type="http://schemas.openxmlformats.org/officeDocument/2006/relationships/image" Target="../media/image29.jpeg" /><Relationship Id="rId10" Type="http://schemas.openxmlformats.org/officeDocument/2006/relationships/image" Target="../media/image34.png" /><Relationship Id="rId4" Type="http://schemas.openxmlformats.org/officeDocument/2006/relationships/image" Target="../media/image28.jpeg" /><Relationship Id="rId9" Type="http://schemas.openxmlformats.org/officeDocument/2006/relationships/image" Target="../media/image33.png" /><Relationship Id="rId14" Type="http://schemas.openxmlformats.org/officeDocument/2006/relationships/image" Target="../media/image38.pn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8" Type="http://schemas.openxmlformats.org/officeDocument/2006/relationships/image" Target="../media/image46.png" /><Relationship Id="rId13" Type="http://schemas.openxmlformats.org/officeDocument/2006/relationships/image" Target="../media/image51.png" /><Relationship Id="rId3" Type="http://schemas.openxmlformats.org/officeDocument/2006/relationships/image" Target="../media/image41.png" /><Relationship Id="rId7" Type="http://schemas.openxmlformats.org/officeDocument/2006/relationships/image" Target="../media/image45.png" /><Relationship Id="rId12" Type="http://schemas.openxmlformats.org/officeDocument/2006/relationships/image" Target="../media/image50.png" /><Relationship Id="rId2" Type="http://schemas.openxmlformats.org/officeDocument/2006/relationships/image" Target="../media/image40.png" /><Relationship Id="rId1" Type="http://schemas.openxmlformats.org/officeDocument/2006/relationships/slideLayout" Target="../slideLayouts/slideLayout7.xml" /><Relationship Id="rId6" Type="http://schemas.openxmlformats.org/officeDocument/2006/relationships/image" Target="../media/image44.png" /><Relationship Id="rId11" Type="http://schemas.openxmlformats.org/officeDocument/2006/relationships/image" Target="../media/image49.png" /><Relationship Id="rId5" Type="http://schemas.openxmlformats.org/officeDocument/2006/relationships/image" Target="../media/image43.png" /><Relationship Id="rId10" Type="http://schemas.openxmlformats.org/officeDocument/2006/relationships/image" Target="../media/image48.png" /><Relationship Id="rId4" Type="http://schemas.openxmlformats.org/officeDocument/2006/relationships/image" Target="../media/image42.png" /><Relationship Id="rId9" Type="http://schemas.openxmlformats.org/officeDocument/2006/relationships/image" Target="../media/image47.png" /></Relationships>
</file>

<file path=ppt/slides/_rels/slide27.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image" Target="../media/image52.jpeg" /><Relationship Id="rId1" Type="http://schemas.openxmlformats.org/officeDocument/2006/relationships/slideLayout" Target="../slideLayouts/slideLayout7.xml" /><Relationship Id="rId4" Type="http://schemas.openxmlformats.org/officeDocument/2006/relationships/image" Target="../media/image54.jpeg" /></Relationships>
</file>

<file path=ppt/slides/_rels/slide28.xml.rels><?xml version="1.0" encoding="UTF-8" standalone="yes"?>
<Relationships xmlns="http://schemas.openxmlformats.org/package/2006/relationships"><Relationship Id="rId8" Type="http://schemas.openxmlformats.org/officeDocument/2006/relationships/image" Target="../media/image60.jpeg" /><Relationship Id="rId3" Type="http://schemas.openxmlformats.org/officeDocument/2006/relationships/image" Target="../media/image55.jpeg" /><Relationship Id="rId7" Type="http://schemas.openxmlformats.org/officeDocument/2006/relationships/image" Target="../media/image59.jpeg"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image" Target="../media/image58.jpeg" /><Relationship Id="rId5" Type="http://schemas.openxmlformats.org/officeDocument/2006/relationships/image" Target="../media/image57.jpeg" /><Relationship Id="rId4" Type="http://schemas.openxmlformats.org/officeDocument/2006/relationships/image" Target="../media/image56.jpeg" /></Relationships>
</file>

<file path=ppt/slides/_rels/slide29.xml.rels><?xml version="1.0" encoding="UTF-8" standalone="yes"?>
<Relationships xmlns="http://schemas.openxmlformats.org/package/2006/relationships"><Relationship Id="rId8" Type="http://schemas.openxmlformats.org/officeDocument/2006/relationships/image" Target="../media/image67.png" /><Relationship Id="rId3" Type="http://schemas.openxmlformats.org/officeDocument/2006/relationships/image" Target="../media/image62.jpeg" /><Relationship Id="rId7" Type="http://schemas.openxmlformats.org/officeDocument/2006/relationships/image" Target="../media/image66.jpeg" /><Relationship Id="rId2" Type="http://schemas.openxmlformats.org/officeDocument/2006/relationships/image" Target="../media/image61.jpeg" /><Relationship Id="rId1" Type="http://schemas.openxmlformats.org/officeDocument/2006/relationships/slideLayout" Target="../slideLayouts/slideLayout7.xml" /><Relationship Id="rId6" Type="http://schemas.openxmlformats.org/officeDocument/2006/relationships/image" Target="../media/image65.jpeg" /><Relationship Id="rId5" Type="http://schemas.openxmlformats.org/officeDocument/2006/relationships/image" Target="../media/image64.jpeg" /><Relationship Id="rId4" Type="http://schemas.openxmlformats.org/officeDocument/2006/relationships/image" Target="../media/image63.jpeg" /></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ags" Target="../tags/tag1.xml" /></Relationships>
</file>

<file path=ppt/slides/_rels/slide30.xml.rels><?xml version="1.0" encoding="UTF-8" standalone="yes"?>
<Relationships xmlns="http://schemas.openxmlformats.org/package/2006/relationships"><Relationship Id="rId3" Type="http://schemas.openxmlformats.org/officeDocument/2006/relationships/image" Target="../media/image69.jpeg" /><Relationship Id="rId2" Type="http://schemas.openxmlformats.org/officeDocument/2006/relationships/image" Target="../media/image68.jpeg" /><Relationship Id="rId1" Type="http://schemas.openxmlformats.org/officeDocument/2006/relationships/slideLayout" Target="../slideLayouts/slideLayout7.xml" /><Relationship Id="rId5" Type="http://schemas.openxmlformats.org/officeDocument/2006/relationships/image" Target="../media/image71.jpeg" /><Relationship Id="rId4" Type="http://schemas.openxmlformats.org/officeDocument/2006/relationships/image" Target="../media/image70.jpeg" /></Relationships>
</file>

<file path=ppt/slides/_rels/slide31.xml.rels><?xml version="1.0" encoding="UTF-8" standalone="yes"?>
<Relationships xmlns="http://schemas.openxmlformats.org/package/2006/relationships"><Relationship Id="rId8" Type="http://schemas.openxmlformats.org/officeDocument/2006/relationships/image" Target="../media/image73.jpeg" /><Relationship Id="rId3" Type="http://schemas.openxmlformats.org/officeDocument/2006/relationships/diagramLayout" Target="../diagrams/layout1.xml" /><Relationship Id="rId7" Type="http://schemas.openxmlformats.org/officeDocument/2006/relationships/image" Target="../media/image72.jpe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 Id="rId9" Type="http://schemas.openxmlformats.org/officeDocument/2006/relationships/image" Target="../media/image74.jpe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7.xml" /><Relationship Id="rId5" Type="http://schemas.openxmlformats.org/officeDocument/2006/relationships/image" Target="../media/image9.jpeg" /><Relationship Id="rId4" Type="http://schemas.openxmlformats.org/officeDocument/2006/relationships/image" Target="../media/image8.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57743" y="-6658"/>
            <a:ext cx="9826388" cy="5537767"/>
          </a:xfrm>
          <a:prstGeom prst="rect">
            <a:avLst/>
          </a:prstGeom>
        </p:spPr>
      </p:pic>
      <p:sp>
        <p:nvSpPr>
          <p:cNvPr id="5" name="文本框 4"/>
          <p:cNvSpPr txBox="1"/>
          <p:nvPr/>
        </p:nvSpPr>
        <p:spPr>
          <a:xfrm>
            <a:off x="2852719" y="2537808"/>
            <a:ext cx="263407" cy="451765"/>
          </a:xfrm>
          <a:prstGeom prst="rect">
            <a:avLst/>
          </a:prstGeom>
          <a:noFill/>
        </p:spPr>
        <p:txBody>
          <a:bodyPr wrap="none" lIns="89383" tIns="44691" rIns="89383" bIns="44691" rtlCol="0">
            <a:spAutoFit/>
          </a:bodyPr>
          <a:lstStyle/>
          <a:p>
            <a:r>
              <a:rPr lang="en-US" altLang="zh-CN" sz="2300" dirty="0">
                <a:solidFill>
                  <a:schemeClr val="bg1"/>
                </a:solidFill>
              </a:rPr>
              <a:t> </a:t>
            </a:r>
            <a:endParaRPr lang="zh-CN" altLang="en-US" sz="2300" dirty="0">
              <a:solidFill>
                <a:schemeClr val="bg1"/>
              </a:solidFill>
            </a:endParaRPr>
          </a:p>
        </p:txBody>
      </p:sp>
      <p:sp>
        <p:nvSpPr>
          <p:cNvPr id="7" name="文本框 6"/>
          <p:cNvSpPr txBox="1"/>
          <p:nvPr/>
        </p:nvSpPr>
        <p:spPr>
          <a:xfrm>
            <a:off x="179695" y="1457668"/>
            <a:ext cx="8540945" cy="1075140"/>
          </a:xfrm>
          <a:prstGeom prst="rect">
            <a:avLst/>
          </a:prstGeom>
          <a:noFill/>
          <a:effectLst>
            <a:innerShdw blurRad="241300" dir="10800000">
              <a:prstClr val="black">
                <a:alpha val="97000"/>
              </a:prstClr>
            </a:innerShdw>
          </a:effectLst>
        </p:spPr>
        <p:txBody>
          <a:bodyPr wrap="square" lIns="89383" tIns="44691" rIns="89383" bIns="44691" rtlCol="0">
            <a:spAutoFit/>
          </a:bodyPr>
          <a:lstStyle/>
          <a:p>
            <a:pPr algn="ctr"/>
            <a:r>
              <a:rPr lang="en-US" altLang="zh-CN" sz="3200" b="1" dirty="0">
                <a:ln w="10160">
                  <a:solidFill>
                    <a:schemeClr val="accent5"/>
                  </a:solidFill>
                  <a:prstDash val="solid"/>
                </a:ln>
                <a:solidFill>
                  <a:srgbClr val="FFFFFF"/>
                </a:solidFill>
                <a:effectLst>
                  <a:outerShdw blurRad="38100" dist="38100" dir="2700000" algn="tl">
                    <a:srgbClr val="000000">
                      <a:alpha val="43137"/>
                    </a:srgbClr>
                  </a:outerShdw>
                </a:effectLst>
                <a:latin typeface="+mn-lt"/>
                <a:sym typeface="+mn-ea"/>
              </a:rPr>
              <a:t>A Review of Typical Issues and Solutions of Motorcycle Battery production</a:t>
            </a:r>
          </a:p>
        </p:txBody>
      </p:sp>
      <p:sp>
        <p:nvSpPr>
          <p:cNvPr id="6" name="TextBox 5"/>
          <p:cNvSpPr txBox="1"/>
          <p:nvPr/>
        </p:nvSpPr>
        <p:spPr>
          <a:xfrm>
            <a:off x="3203905" y="4681835"/>
            <a:ext cx="2448170" cy="461665"/>
          </a:xfrm>
          <a:prstGeom prst="rect">
            <a:avLst/>
          </a:prstGeom>
          <a:noFill/>
        </p:spPr>
        <p:txBody>
          <a:bodyPr wrap="square" rtlCol="0">
            <a:spAutoFit/>
          </a:bodyPr>
          <a:lstStyle/>
          <a:p>
            <a:r>
              <a:rPr lang="en-US" altLang="zh-CN" sz="2400" dirty="0">
                <a:solidFill>
                  <a:srgbClr val="FFFF00"/>
                </a:solidFill>
              </a:rPr>
              <a:t>January, 2019</a:t>
            </a:r>
            <a:endParaRPr lang="zh-CN" altLang="en-US" sz="2400" dirty="0">
              <a:solidFill>
                <a:srgbClr val="FFFF00"/>
              </a:solidFill>
            </a:endParaRPr>
          </a:p>
        </p:txBody>
      </p:sp>
      <p:pic>
        <p:nvPicPr>
          <p:cNvPr id="36867" name="Picture 3"/>
          <p:cNvPicPr>
            <a:picLocks noChangeAspect="1" noChangeArrowheads="1"/>
          </p:cNvPicPr>
          <p:nvPr/>
        </p:nvPicPr>
        <p:blipFill>
          <a:blip r:embed="rId4" cstate="print"/>
          <a:srcRect/>
          <a:stretch>
            <a:fillRect/>
          </a:stretch>
        </p:blipFill>
        <p:spPr bwMode="auto">
          <a:xfrm>
            <a:off x="2852719" y="2537808"/>
            <a:ext cx="2921338" cy="1068472"/>
          </a:xfrm>
          <a:prstGeom prst="rect">
            <a:avLst/>
          </a:prstGeom>
          <a:noFill/>
          <a:ln w="9525">
            <a:noFill/>
            <a:miter lim="800000"/>
            <a:headEnd/>
            <a:tailEnd/>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762814" cy="5691788"/>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Solutions</a:t>
            </a:r>
            <a:endParaRPr lang="en-US" altLang="zh-CN" sz="2400" b="1" dirty="0">
              <a:solidFill>
                <a:srgbClr val="FF000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Try to use flush drying for positive plates </a:t>
            </a:r>
          </a:p>
          <a:p>
            <a:pPr algn="just" eaLnBrk="0" hangingPunct="0">
              <a:defRPr/>
            </a:pPr>
            <a:r>
              <a:rPr lang="zh-CN" altLang="en-US" sz="2000" b="1" dirty="0">
                <a:solidFill>
                  <a:srgbClr val="0070C0"/>
                </a:solidFill>
                <a:latin typeface="+mn-lt"/>
                <a:ea typeface="黑体" pitchFamily="49" charset="-122"/>
                <a:sym typeface="方正仿宋简体"/>
              </a:rPr>
              <a:t>② </a:t>
            </a:r>
            <a:r>
              <a:rPr lang="en-US" altLang="zh-CN" sz="2000" dirty="0">
                <a:solidFill>
                  <a:srgbClr val="0070C0"/>
                </a:solidFill>
                <a:latin typeface="+mn-lt"/>
                <a:ea typeface="黑体" pitchFamily="49" charset="-122"/>
                <a:sym typeface="方正仿宋简体"/>
              </a:rPr>
              <a:t>Try to control the moisture of positive, negative and separators below 0.5% </a:t>
            </a: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Maintain same density and dipping time for negative plate, and keep some space between each plates</a:t>
            </a:r>
          </a:p>
          <a:p>
            <a:pPr algn="just" eaLnBrk="0" hangingPunct="0">
              <a:defRPr/>
            </a:pPr>
            <a:r>
              <a:rPr lang="zh-CN" altLang="en-US" sz="2000" b="1" dirty="0">
                <a:solidFill>
                  <a:srgbClr val="0070C0"/>
                </a:solidFill>
                <a:latin typeface="+mn-lt"/>
                <a:ea typeface="黑体" pitchFamily="49" charset="-122"/>
                <a:sym typeface="方正仿宋简体"/>
              </a:rPr>
              <a:t>④</a:t>
            </a:r>
            <a:r>
              <a:rPr lang="en-US" altLang="zh-CN" sz="2000" dirty="0">
                <a:solidFill>
                  <a:srgbClr val="0070C0"/>
                </a:solidFill>
                <a:latin typeface="+mn-lt"/>
                <a:ea typeface="黑体" pitchFamily="49" charset="-122"/>
                <a:sym typeface="方正仿宋简体"/>
              </a:rPr>
              <a:t>Dipping</a:t>
            </a:r>
            <a:r>
              <a:rPr lang="en-US" altLang="zh-CN" sz="2000" b="1" dirty="0">
                <a:solidFill>
                  <a:srgbClr val="0070C0"/>
                </a:solidFill>
                <a:latin typeface="+mn-lt"/>
                <a:ea typeface="黑体" pitchFamily="49" charset="-122"/>
                <a:sym typeface="方正仿宋简体"/>
              </a:rPr>
              <a:t> </a:t>
            </a:r>
            <a:r>
              <a:rPr lang="en-US" altLang="zh-CN" sz="2000" dirty="0">
                <a:solidFill>
                  <a:srgbClr val="0070C0"/>
                </a:solidFill>
                <a:latin typeface="+mn-lt"/>
                <a:ea typeface="黑体" pitchFamily="49" charset="-122"/>
                <a:sym typeface="方正仿宋简体"/>
              </a:rPr>
              <a:t>tank shall be made of PP materials or glass fiber reinforced plastic material instead of stainless steel, in case of corrosives produced.</a:t>
            </a: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770" y="2008063"/>
            <a:ext cx="8280574" cy="936640"/>
          </a:xfrm>
          <a:prstGeom prst="rect">
            <a:avLst/>
          </a:prstGeom>
          <a:noFill/>
        </p:spPr>
        <p:txBody>
          <a:bodyPr wrap="square" lIns="89383" tIns="44691" rIns="89383" bIns="44691" rtlCol="0">
            <a:spAutoFit/>
          </a:bodyPr>
          <a:lstStyle/>
          <a:p>
            <a:pPr lvl="0"/>
            <a:r>
              <a:rPr lang="en-US" altLang="zh-CN" sz="3500" b="1" dirty="0">
                <a:solidFill>
                  <a:srgbClr val="FFFF00"/>
                </a:solidFill>
              </a:rPr>
              <a:t>1.3</a:t>
            </a:r>
            <a:r>
              <a:rPr lang="en-US" altLang="zh-CN" sz="3500" b="1" dirty="0">
                <a:solidFill>
                  <a:srgbClr val="0070C0"/>
                </a:solidFill>
              </a:rPr>
              <a:t> </a:t>
            </a:r>
            <a:r>
              <a:rPr lang="en-US" altLang="zh-CN" sz="2000" b="1" dirty="0">
                <a:solidFill>
                  <a:srgbClr val="0070C0"/>
                </a:solidFill>
              </a:rPr>
              <a:t>Rapid Capacity Loss of AGM VRLA Mc Battery During Use</a:t>
            </a:r>
            <a:endParaRPr lang="zh-CN" altLang="zh-CN" sz="2000" b="1" dirty="0">
              <a:solidFill>
                <a:srgbClr val="0070C0"/>
              </a:solidFill>
            </a:endParaRPr>
          </a:p>
          <a:p>
            <a:endParaRPr lang="zh-CN" altLang="en-US" sz="2000" b="1" dirty="0">
              <a:solidFill>
                <a:srgbClr val="0070C0"/>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402790" cy="4460682"/>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Causes Analysis</a:t>
            </a:r>
            <a:endParaRPr lang="en-US" altLang="zh-CN" sz="2400" b="1" dirty="0">
              <a:solidFill>
                <a:srgbClr val="FF000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Grid alloy and lead paste formula not proper/suitable</a:t>
            </a:r>
          </a:p>
          <a:p>
            <a:pPr algn="just" eaLnBrk="0" hangingPunct="0">
              <a:defRPr/>
            </a:pPr>
            <a:r>
              <a:rPr lang="zh-CN" altLang="en-US" sz="2000" b="1" dirty="0">
                <a:solidFill>
                  <a:srgbClr val="0070C0"/>
                </a:solidFill>
                <a:latin typeface="+mn-lt"/>
                <a:ea typeface="黑体" pitchFamily="49" charset="-122"/>
                <a:sym typeface="方正仿宋简体"/>
              </a:rPr>
              <a:t>② </a:t>
            </a:r>
            <a:r>
              <a:rPr lang="en-US" altLang="zh-CN" sz="2000" dirty="0">
                <a:solidFill>
                  <a:srgbClr val="0070C0"/>
                </a:solidFill>
                <a:latin typeface="+mn-lt"/>
                <a:ea typeface="黑体" pitchFamily="49" charset="-122"/>
                <a:sym typeface="方正仿宋简体"/>
              </a:rPr>
              <a:t>PAM/NAM ratio in per cell not proper</a:t>
            </a: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Bad curing performance </a:t>
            </a:r>
          </a:p>
          <a:p>
            <a:pPr algn="just" eaLnBrk="0" hangingPunct="0">
              <a:defRPr/>
            </a:pPr>
            <a:r>
              <a:rPr lang="zh-CN" altLang="en-US" sz="2000" b="1" dirty="0">
                <a:solidFill>
                  <a:srgbClr val="0070C0"/>
                </a:solidFill>
                <a:latin typeface="+mn-lt"/>
                <a:ea typeface="黑体" pitchFamily="49" charset="-122"/>
                <a:sym typeface="方正仿宋简体"/>
              </a:rPr>
              <a:t>④ </a:t>
            </a:r>
            <a:r>
              <a:rPr lang="en-US" altLang="zh-CN" sz="2000" dirty="0">
                <a:solidFill>
                  <a:srgbClr val="0070C0"/>
                </a:solidFill>
                <a:latin typeface="+mn-lt"/>
                <a:ea typeface="黑体" pitchFamily="49" charset="-122"/>
                <a:sym typeface="方正仿宋简体"/>
              </a:rPr>
              <a:t>Poor stability of battery charger result in insufficient charged</a:t>
            </a:r>
            <a:endParaRPr lang="en-US" altLang="zh-CN" sz="2000" b="1" dirty="0">
              <a:solidFill>
                <a:srgbClr val="0070C0"/>
              </a:solidFill>
              <a:latin typeface="+mn-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762814" cy="5384012"/>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Solutions</a:t>
            </a:r>
            <a:endParaRPr lang="en-US" altLang="zh-CN" sz="2400" b="1" dirty="0">
              <a:solidFill>
                <a:srgbClr val="FF000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Positive gird </a:t>
            </a:r>
            <a:r>
              <a:rPr lang="en-US" altLang="zh-CN" sz="2000" dirty="0" err="1">
                <a:solidFill>
                  <a:srgbClr val="0070C0"/>
                </a:solidFill>
                <a:latin typeface="+mn-lt"/>
                <a:ea typeface="黑体" pitchFamily="49" charset="-122"/>
                <a:sym typeface="方正仿宋简体"/>
              </a:rPr>
              <a:t>Pb</a:t>
            </a:r>
            <a:r>
              <a:rPr lang="en-US" altLang="zh-CN" sz="2000" dirty="0">
                <a:solidFill>
                  <a:srgbClr val="0070C0"/>
                </a:solidFill>
                <a:latin typeface="+mn-lt"/>
                <a:ea typeface="黑体" pitchFamily="49" charset="-122"/>
                <a:sym typeface="方正仿宋简体"/>
              </a:rPr>
              <a:t>-Ca alloy parameter: </a:t>
            </a:r>
            <a:r>
              <a:rPr lang="en-US" altLang="zh-CN" sz="2000" dirty="0" err="1">
                <a:solidFill>
                  <a:srgbClr val="0070C0"/>
                </a:solidFill>
                <a:latin typeface="+mn-lt"/>
                <a:ea typeface="黑体" pitchFamily="49" charset="-122"/>
                <a:sym typeface="方正仿宋简体"/>
              </a:rPr>
              <a:t>Sn</a:t>
            </a:r>
            <a:r>
              <a:rPr lang="zh-CN" altLang="en-US" sz="2000" dirty="0">
                <a:solidFill>
                  <a:srgbClr val="0070C0"/>
                </a:solidFill>
                <a:latin typeface="+mn-lt"/>
                <a:ea typeface="黑体" pitchFamily="49" charset="-122"/>
                <a:sym typeface="方正仿宋简体"/>
              </a:rPr>
              <a:t>＞</a:t>
            </a:r>
            <a:r>
              <a:rPr lang="en-US" altLang="zh-CN" sz="2000" dirty="0">
                <a:solidFill>
                  <a:srgbClr val="0070C0"/>
                </a:solidFill>
                <a:latin typeface="+mn-lt"/>
                <a:ea typeface="黑体" pitchFamily="49" charset="-122"/>
                <a:sym typeface="方正仿宋简体"/>
              </a:rPr>
              <a:t>0.7%, Ca</a:t>
            </a:r>
            <a:r>
              <a:rPr lang="zh-CN" altLang="en-US" sz="2000" dirty="0">
                <a:solidFill>
                  <a:srgbClr val="0070C0"/>
                </a:solidFill>
                <a:latin typeface="+mn-lt"/>
                <a:ea typeface="黑体" pitchFamily="49" charset="-122"/>
                <a:sym typeface="方正仿宋简体"/>
              </a:rPr>
              <a:t>＜</a:t>
            </a:r>
            <a:r>
              <a:rPr lang="en-US" altLang="zh-CN" sz="2000" dirty="0">
                <a:solidFill>
                  <a:srgbClr val="0070C0"/>
                </a:solidFill>
                <a:latin typeface="+mn-lt"/>
                <a:ea typeface="黑体" pitchFamily="49" charset="-122"/>
                <a:sym typeface="方正仿宋简体"/>
              </a:rPr>
              <a:t>0.09%.</a:t>
            </a:r>
          </a:p>
          <a:p>
            <a:pPr algn="just" eaLnBrk="0" hangingPunct="0">
              <a:defRPr/>
            </a:pPr>
            <a:r>
              <a:rPr lang="zh-CN" altLang="en-US" sz="2000" b="1" dirty="0">
                <a:solidFill>
                  <a:srgbClr val="0070C0"/>
                </a:solidFill>
                <a:latin typeface="+mn-lt"/>
                <a:ea typeface="黑体" pitchFamily="49" charset="-122"/>
                <a:sym typeface="方正仿宋简体"/>
              </a:rPr>
              <a:t>②</a:t>
            </a:r>
            <a:r>
              <a:rPr lang="en-US" altLang="zh-CN" sz="2000" dirty="0">
                <a:solidFill>
                  <a:srgbClr val="0070C0"/>
                </a:solidFill>
                <a:latin typeface="+mn-lt"/>
                <a:ea typeface="黑体" pitchFamily="49" charset="-122"/>
                <a:sym typeface="方正仿宋简体"/>
              </a:rPr>
              <a:t>Increase amount of Barium sulfate, reduce lignin dosage properly</a:t>
            </a: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Maintain PAM/NAM ratio in a proper range </a:t>
            </a:r>
          </a:p>
          <a:p>
            <a:pPr algn="just" eaLnBrk="0" hangingPunct="0">
              <a:defRPr/>
            </a:pPr>
            <a:r>
              <a:rPr lang="zh-CN" altLang="en-US" sz="2000" b="1" dirty="0">
                <a:solidFill>
                  <a:srgbClr val="0070C0"/>
                </a:solidFill>
                <a:latin typeface="+mn-lt"/>
                <a:ea typeface="黑体" pitchFamily="49" charset="-122"/>
                <a:sym typeface="方正仿宋简体"/>
              </a:rPr>
              <a:t>④</a:t>
            </a:r>
            <a:r>
              <a:rPr lang="en-US" altLang="zh-CN" sz="2000" dirty="0">
                <a:solidFill>
                  <a:srgbClr val="0070C0"/>
                </a:solidFill>
                <a:latin typeface="+mn-lt"/>
                <a:ea typeface="黑体" pitchFamily="49" charset="-122"/>
                <a:sym typeface="方正仿宋简体"/>
              </a:rPr>
              <a:t> Maintain a good curing effect ( A good-structure curing chamber and curing process)</a:t>
            </a:r>
          </a:p>
          <a:p>
            <a:pPr algn="just" eaLnBrk="0" hangingPunct="0">
              <a:defRPr/>
            </a:pPr>
            <a:r>
              <a:rPr lang="zh-CN" altLang="en-US" sz="2000" b="1" dirty="0">
                <a:solidFill>
                  <a:srgbClr val="0070C0"/>
                </a:solidFill>
                <a:latin typeface="+mn-lt"/>
                <a:ea typeface="黑体" pitchFamily="49" charset="-122"/>
                <a:sym typeface="方正仿宋简体"/>
              </a:rPr>
              <a:t>⑤ </a:t>
            </a:r>
            <a:r>
              <a:rPr lang="en-US" altLang="zh-CN" sz="2000">
                <a:solidFill>
                  <a:srgbClr val="0070C0"/>
                </a:solidFill>
                <a:latin typeface="+mn-lt"/>
                <a:ea typeface="黑体" pitchFamily="49" charset="-122"/>
                <a:sym typeface="方正仿宋简体"/>
              </a:rPr>
              <a:t>Battery charger </a:t>
            </a:r>
            <a:r>
              <a:rPr lang="en-US" altLang="zh-CN" sz="2000" dirty="0">
                <a:solidFill>
                  <a:srgbClr val="0070C0"/>
                </a:solidFill>
                <a:latin typeface="+mn-lt"/>
                <a:ea typeface="黑体" pitchFamily="49" charset="-122"/>
                <a:sym typeface="方正仿宋简体"/>
              </a:rPr>
              <a:t>shall be suitable for battery. </a:t>
            </a:r>
            <a:endParaRPr lang="en-US" altLang="zh-CN" sz="2000" b="1" dirty="0">
              <a:solidFill>
                <a:srgbClr val="0070C0"/>
              </a:solidFill>
              <a:latin typeface="+mn-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761" y="2008063"/>
            <a:ext cx="9360649" cy="1552194"/>
          </a:xfrm>
          <a:prstGeom prst="rect">
            <a:avLst/>
          </a:prstGeom>
          <a:noFill/>
        </p:spPr>
        <p:txBody>
          <a:bodyPr wrap="square" lIns="89383" tIns="44691" rIns="89383" bIns="44691" rtlCol="0">
            <a:spAutoFit/>
          </a:bodyPr>
          <a:lstStyle/>
          <a:p>
            <a:r>
              <a:rPr lang="en-US" altLang="zh-CN" sz="3500" b="1" dirty="0">
                <a:solidFill>
                  <a:srgbClr val="FFFF00"/>
                </a:solidFill>
              </a:rPr>
              <a:t>1.4</a:t>
            </a:r>
            <a:r>
              <a:rPr lang="en-US" altLang="zh-CN" sz="3500" b="1" dirty="0">
                <a:solidFill>
                  <a:srgbClr val="0070C0"/>
                </a:solidFill>
              </a:rPr>
              <a:t> </a:t>
            </a:r>
            <a:r>
              <a:rPr lang="en-US" altLang="zh-CN" sz="2000" b="1" dirty="0">
                <a:solidFill>
                  <a:srgbClr val="0070C0"/>
                </a:solidFill>
              </a:rPr>
              <a:t>Plate Abnormal Corrosion as well as Frame &amp; Ribs Fracture </a:t>
            </a:r>
          </a:p>
          <a:p>
            <a:r>
              <a:rPr lang="en-US" altLang="zh-CN" sz="2000" b="1" dirty="0">
                <a:solidFill>
                  <a:srgbClr val="0070C0"/>
                </a:solidFill>
              </a:rPr>
              <a:t>           at Early Stage </a:t>
            </a:r>
          </a:p>
          <a:p>
            <a:endParaRPr lang="zh-CN" altLang="zh-CN" sz="2000" b="1" dirty="0">
              <a:solidFill>
                <a:srgbClr val="0070C0"/>
              </a:solidFill>
            </a:endParaRPr>
          </a:p>
          <a:p>
            <a:endParaRPr lang="zh-CN" altLang="en-US" sz="2000" b="1" dirty="0">
              <a:solidFill>
                <a:srgbClr val="0070C0"/>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402790" cy="4768459"/>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Causes Analysis</a:t>
            </a:r>
            <a:endParaRPr lang="en-US" altLang="zh-CN" sz="2400" b="1" dirty="0">
              <a:solidFill>
                <a:srgbClr val="FF000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Grid alloy composition wrong mixture</a:t>
            </a:r>
          </a:p>
          <a:p>
            <a:pPr algn="just" eaLnBrk="0" hangingPunct="0">
              <a:defRPr/>
            </a:pPr>
            <a:r>
              <a:rPr lang="zh-CN" altLang="en-US" sz="2000" b="1" dirty="0">
                <a:solidFill>
                  <a:srgbClr val="0070C0"/>
                </a:solidFill>
                <a:latin typeface="+mn-lt"/>
                <a:ea typeface="黑体" pitchFamily="49" charset="-122"/>
                <a:sym typeface="方正仿宋简体"/>
              </a:rPr>
              <a:t>② </a:t>
            </a:r>
            <a:r>
              <a:rPr lang="en-US" altLang="zh-CN" sz="2000" dirty="0">
                <a:solidFill>
                  <a:srgbClr val="0070C0"/>
                </a:solidFill>
                <a:latin typeface="+mn-lt"/>
                <a:ea typeface="黑体" pitchFamily="49" charset="-122"/>
                <a:sym typeface="方正仿宋简体"/>
              </a:rPr>
              <a:t>Temperature control issue during the grid making </a:t>
            </a: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Air holes generated in grid and ribs because of poor venting of mold or too much mold coat sprayed</a:t>
            </a:r>
          </a:p>
          <a:p>
            <a:pPr algn="just" eaLnBrk="0" hangingPunct="0">
              <a:defRPr/>
            </a:pPr>
            <a:r>
              <a:rPr lang="zh-CN" altLang="en-US" sz="2000" b="1" dirty="0">
                <a:solidFill>
                  <a:srgbClr val="0070C0"/>
                </a:solidFill>
                <a:latin typeface="+mn-lt"/>
                <a:ea typeface="黑体" pitchFamily="49" charset="-122"/>
                <a:sym typeface="方正仿宋简体"/>
              </a:rPr>
              <a:t>④ </a:t>
            </a:r>
            <a:r>
              <a:rPr lang="en-US" altLang="zh-CN" sz="2000" dirty="0">
                <a:solidFill>
                  <a:srgbClr val="0070C0"/>
                </a:solidFill>
                <a:latin typeface="+mn-lt"/>
                <a:ea typeface="黑体" pitchFamily="49" charset="-122"/>
                <a:sym typeface="方正仿宋简体"/>
              </a:rPr>
              <a:t>Impurities remained during the alloy preparation </a:t>
            </a:r>
            <a:endParaRPr lang="en-US" altLang="zh-CN" sz="2000" b="1" dirty="0">
              <a:solidFill>
                <a:srgbClr val="0070C0"/>
              </a:solidFill>
              <a:latin typeface="+mn-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762814" cy="5384012"/>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Solutions</a:t>
            </a:r>
            <a:endParaRPr lang="en-US" altLang="zh-CN" sz="2400" b="1" dirty="0">
              <a:solidFill>
                <a:srgbClr val="FF000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Strictly control the alloy quality( specify the impurities and lead slag range)</a:t>
            </a:r>
          </a:p>
          <a:p>
            <a:pPr algn="just" eaLnBrk="0" hangingPunct="0">
              <a:defRPr/>
            </a:pPr>
            <a:r>
              <a:rPr lang="zh-CN" altLang="en-US" sz="2000" b="1" dirty="0">
                <a:solidFill>
                  <a:srgbClr val="0070C0"/>
                </a:solidFill>
                <a:latin typeface="+mn-lt"/>
                <a:ea typeface="黑体" pitchFamily="49" charset="-122"/>
                <a:sym typeface="方正仿宋简体"/>
              </a:rPr>
              <a:t>②</a:t>
            </a:r>
            <a:r>
              <a:rPr lang="en-US" altLang="zh-CN" sz="2000" dirty="0">
                <a:solidFill>
                  <a:srgbClr val="0070C0"/>
                </a:solidFill>
                <a:latin typeface="+mn-lt"/>
                <a:ea typeface="黑体" pitchFamily="49" charset="-122"/>
                <a:sym typeface="方正仿宋简体"/>
              </a:rPr>
              <a:t> Set up a clear separation procedure during the alloy preparation</a:t>
            </a: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Set a reasonable temperature range of grid casting, regularly inspect and calibrate the temperature control system of grid casting machine</a:t>
            </a:r>
          </a:p>
          <a:p>
            <a:pPr algn="just" eaLnBrk="0" hangingPunct="0">
              <a:defRPr/>
            </a:pPr>
            <a:r>
              <a:rPr lang="zh-CN" altLang="en-US" sz="2000" b="1" dirty="0">
                <a:solidFill>
                  <a:srgbClr val="0070C0"/>
                </a:solidFill>
                <a:latin typeface="+mn-lt"/>
                <a:ea typeface="黑体" pitchFamily="49" charset="-122"/>
                <a:sym typeface="方正仿宋简体"/>
              </a:rPr>
              <a:t>④ </a:t>
            </a:r>
            <a:r>
              <a:rPr lang="en-US" altLang="zh-CN" sz="2000" dirty="0">
                <a:solidFill>
                  <a:srgbClr val="0070C0"/>
                </a:solidFill>
                <a:latin typeface="+mn-lt"/>
                <a:ea typeface="黑体" pitchFamily="49" charset="-122"/>
                <a:sym typeface="方正仿宋简体"/>
              </a:rPr>
              <a:t>A proper venting structure design of mold</a:t>
            </a: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p:nvPr/>
        </p:nvSpPr>
        <p:spPr>
          <a:xfrm>
            <a:off x="3094774" y="1988427"/>
            <a:ext cx="984817" cy="1165094"/>
          </a:xfrm>
          <a:prstGeom prst="rect">
            <a:avLst/>
          </a:prstGeom>
          <a:noFill/>
          <a:ln w="9525">
            <a:noFill/>
          </a:ln>
        </p:spPr>
        <p:txBody>
          <a:bodyPr wrap="square" lIns="79988" tIns="39994" rIns="79988" bIns="39994">
            <a:spAutoFit/>
          </a:bodyPr>
          <a:lstStyle/>
          <a:p>
            <a:pPr lvl="0" eaLnBrk="1" hangingPunct="1"/>
            <a:r>
              <a:rPr lang="en-US" altLang="zh-CN" sz="7000" b="1" i="1" dirty="0">
                <a:solidFill>
                  <a:srgbClr val="FFFF00"/>
                </a:solidFill>
                <a:ea typeface="微软雅黑" panose="020B0503020204020204" pitchFamily="34" charset="-122"/>
                <a:sym typeface="方正仿宋简体" charset="-122"/>
              </a:rPr>
              <a:t>2</a:t>
            </a:r>
            <a:endParaRPr lang="zh-CN" altLang="en-US" sz="7000" b="1" i="1" dirty="0">
              <a:solidFill>
                <a:srgbClr val="FFFF00"/>
              </a:solidFill>
              <a:ea typeface="微软雅黑" panose="020B0503020204020204" pitchFamily="34" charset="-122"/>
              <a:sym typeface="方正仿宋简体" charset="-122"/>
            </a:endParaRPr>
          </a:p>
        </p:txBody>
      </p:sp>
      <p:sp>
        <p:nvSpPr>
          <p:cNvPr id="3" name="矩形 2"/>
          <p:cNvSpPr/>
          <p:nvPr>
            <p:custDataLst>
              <p:tags r:id="rId1"/>
            </p:custDataLst>
          </p:nvPr>
        </p:nvSpPr>
        <p:spPr>
          <a:xfrm>
            <a:off x="4079591" y="1988426"/>
            <a:ext cx="5064775" cy="1179528"/>
          </a:xfrm>
          <a:prstGeom prst="rect">
            <a:avLst/>
          </a:prstGeom>
          <a:solidFill>
            <a:srgbClr val="0070C0"/>
          </a:solidFill>
          <a:ln w="12700" cap="flat" cmpd="sng" algn="ctr">
            <a:noFill/>
            <a:prstDash val="solid"/>
            <a:miter lim="800000"/>
          </a:ln>
          <a:effectLst/>
        </p:spPr>
        <p:txBody>
          <a:bodyPr lIns="333993" tIns="44691" rIns="927760" bIns="44691" anchor="ctr"/>
          <a:lstStyle/>
          <a:p>
            <a:pPr>
              <a:defRPr/>
            </a:pPr>
            <a:r>
              <a:rPr lang="en-US" altLang="zh-CN" sz="2300" b="1" kern="0" dirty="0" err="1">
                <a:solidFill>
                  <a:schemeClr val="bg1"/>
                </a:solidFill>
                <a:latin typeface="+mn-lt"/>
                <a:ea typeface="微软雅黑" panose="020B0503020204020204" pitchFamily="34" charset="-122"/>
                <a:sym typeface="+mn-ea"/>
              </a:rPr>
              <a:t>Jinkeli</a:t>
            </a:r>
            <a:r>
              <a:rPr lang="en-US" altLang="zh-CN" sz="2300" b="1" kern="0" dirty="0">
                <a:solidFill>
                  <a:schemeClr val="bg1"/>
                </a:solidFill>
                <a:latin typeface="+mn-lt"/>
                <a:ea typeface="微软雅黑" panose="020B0503020204020204" pitchFamily="34" charset="-122"/>
                <a:sym typeface="+mn-ea"/>
              </a:rPr>
              <a:t> Briefing</a:t>
            </a:r>
            <a:endParaRPr lang="zh-CN" altLang="en-US" sz="2300" b="1" kern="0" dirty="0">
              <a:solidFill>
                <a:schemeClr val="bg1"/>
              </a:solidFill>
              <a:latin typeface="+mn-lt"/>
              <a:ea typeface="微软雅黑" panose="020B0503020204020204" pitchFamily="34" charset="-122"/>
              <a:sym typeface="+mn-ea"/>
            </a:endParaRPr>
          </a:p>
        </p:txBody>
      </p:sp>
    </p:spTree>
    <p:extLst>
      <p:ext uri="{BB962C8B-B14F-4D97-AF65-F5344CB8AC3E}">
        <p14:creationId xmlns:p14="http://schemas.microsoft.com/office/powerpoint/2010/main" val="1073362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3"/>
          <p:cNvSpPr>
            <a:spLocks noGrp="1" noChangeArrowheads="1"/>
          </p:cNvSpPr>
          <p:nvPr>
            <p:ph type="sldNum" sz="quarter" idx="4294967295"/>
          </p:nvPr>
        </p:nvSpPr>
        <p:spPr bwMode="auto">
          <a:xfrm>
            <a:off x="6457873" y="5009902"/>
            <a:ext cx="2058021" cy="273409"/>
          </a:xfrm>
          <a:prstGeom prst="rect">
            <a:avLst/>
          </a:prstGeom>
          <a:noFill/>
          <a:ln>
            <a:miter lim="800000"/>
            <a:headEnd/>
            <a:tailEnd/>
          </a:ln>
        </p:spPr>
        <p:txBody>
          <a:bodyPr lIns="89383" tIns="44691" rIns="89383" bIns="44691"/>
          <a:lstStyle/>
          <a:p>
            <a:fld id="{662ADD15-8C40-4E8C-BDDB-57386E595873}" type="slidenum">
              <a:rPr lang="zh-CN" altLang="en-US" smtClean="0"/>
              <a:pPr/>
              <a:t>18</a:t>
            </a:fld>
            <a:endParaRPr lang="zh-CN" altLang="en-US"/>
          </a:p>
        </p:txBody>
      </p:sp>
      <p:pic>
        <p:nvPicPr>
          <p:cNvPr id="74756" name="图片 1" descr="4"/>
          <p:cNvPicPr>
            <a:picLocks noChangeAspect="1" noChangeArrowheads="1"/>
          </p:cNvPicPr>
          <p:nvPr/>
        </p:nvPicPr>
        <p:blipFill>
          <a:blip r:embed="rId2" cstate="print"/>
          <a:srcRect/>
          <a:stretch>
            <a:fillRect/>
          </a:stretch>
        </p:blipFill>
        <p:spPr bwMode="auto">
          <a:xfrm>
            <a:off x="1034439" y="950716"/>
            <a:ext cx="3982665" cy="3997048"/>
          </a:xfrm>
          <a:prstGeom prst="rect">
            <a:avLst/>
          </a:prstGeom>
          <a:solidFill>
            <a:srgbClr val="FFFF00"/>
          </a:solidFill>
          <a:ln>
            <a:noFill/>
          </a:ln>
        </p:spPr>
      </p:pic>
      <p:sp>
        <p:nvSpPr>
          <p:cNvPr id="74757" name="文本框 4"/>
          <p:cNvSpPr txBox="1">
            <a:spLocks noChangeArrowheads="1"/>
          </p:cNvSpPr>
          <p:nvPr/>
        </p:nvSpPr>
        <p:spPr bwMode="auto">
          <a:xfrm>
            <a:off x="6022076" y="1853276"/>
            <a:ext cx="2911005" cy="2660189"/>
          </a:xfrm>
          <a:prstGeom prst="rect">
            <a:avLst/>
          </a:prstGeom>
          <a:noFill/>
          <a:ln w="9525">
            <a:noFill/>
            <a:miter lim="800000"/>
            <a:headEnd/>
            <a:tailEnd/>
          </a:ln>
        </p:spPr>
        <p:txBody>
          <a:bodyPr lIns="89383" tIns="44691" rIns="89383" bIns="44691">
            <a:spAutoFit/>
          </a:bodyPr>
          <a:lstStyle/>
          <a:p>
            <a:pPr algn="just"/>
            <a:r>
              <a:rPr lang="en-US" altLang="zh-CN" sz="2300" b="1" dirty="0">
                <a:solidFill>
                  <a:srgbClr val="2E75B6"/>
                </a:solidFill>
                <a:cs typeface="Arial" pitchFamily="34" charset="0"/>
              </a:rPr>
              <a:t>Zibo, China</a:t>
            </a:r>
          </a:p>
          <a:p>
            <a:pPr algn="just"/>
            <a:endParaRPr lang="en-US" altLang="zh-CN" sz="2300" dirty="0">
              <a:solidFill>
                <a:srgbClr val="2E75B6"/>
              </a:solidFill>
              <a:cs typeface="Arial" pitchFamily="34" charset="0"/>
            </a:endParaRPr>
          </a:p>
          <a:p>
            <a:pPr algn="just"/>
            <a:r>
              <a:rPr lang="en-US" altLang="zh-CN" sz="2300" dirty="0">
                <a:solidFill>
                  <a:srgbClr val="2E75B6"/>
                </a:solidFill>
                <a:cs typeface="Arial" pitchFamily="34" charset="0"/>
              </a:rPr>
              <a:t>Henan, China</a:t>
            </a:r>
          </a:p>
          <a:p>
            <a:pPr algn="just"/>
            <a:endParaRPr lang="en-US" altLang="zh-CN" sz="2300" dirty="0">
              <a:solidFill>
                <a:srgbClr val="2E75B6"/>
              </a:solidFill>
              <a:cs typeface="Arial" pitchFamily="34" charset="0"/>
            </a:endParaRPr>
          </a:p>
          <a:p>
            <a:pPr algn="just"/>
            <a:r>
              <a:rPr lang="en-US" altLang="zh-CN" sz="2300" dirty="0">
                <a:solidFill>
                  <a:srgbClr val="2E75B6"/>
                </a:solidFill>
                <a:cs typeface="Arial" pitchFamily="34" charset="0"/>
              </a:rPr>
              <a:t>Hubei, China</a:t>
            </a:r>
          </a:p>
          <a:p>
            <a:pPr algn="just"/>
            <a:endParaRPr lang="en-US" altLang="zh-CN" sz="2300" dirty="0">
              <a:solidFill>
                <a:srgbClr val="2E75B6"/>
              </a:solidFill>
              <a:cs typeface="Arial" pitchFamily="34" charset="0"/>
            </a:endParaRPr>
          </a:p>
          <a:p>
            <a:pPr algn="just"/>
            <a:r>
              <a:rPr lang="en-US" altLang="zh-CN" sz="2300" dirty="0" err="1">
                <a:solidFill>
                  <a:srgbClr val="2E75B6"/>
                </a:solidFill>
                <a:cs typeface="Arial" pitchFamily="34" charset="0"/>
              </a:rPr>
              <a:t>Hochiminh</a:t>
            </a:r>
            <a:r>
              <a:rPr lang="en-US" altLang="zh-CN" sz="2300" dirty="0">
                <a:solidFill>
                  <a:srgbClr val="2E75B6"/>
                </a:solidFill>
                <a:cs typeface="Arial" pitchFamily="34" charset="0"/>
              </a:rPr>
              <a:t>, Vietnam</a:t>
            </a:r>
          </a:p>
        </p:txBody>
      </p:sp>
      <p:sp>
        <p:nvSpPr>
          <p:cNvPr id="135" name=" 135"/>
          <p:cNvSpPr/>
          <p:nvPr/>
        </p:nvSpPr>
        <p:spPr>
          <a:xfrm rot="21060000">
            <a:off x="4057108" y="2173288"/>
            <a:ext cx="2020800" cy="358848"/>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9383" tIns="44691" rIns="89383" bIns="44691"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8" name=" 8"/>
          <p:cNvSpPr/>
          <p:nvPr/>
        </p:nvSpPr>
        <p:spPr>
          <a:xfrm rot="239386">
            <a:off x="3804314" y="2580295"/>
            <a:ext cx="2296856" cy="361955"/>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9383" tIns="44691" rIns="89383" bIns="44691"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10" name=" 10"/>
          <p:cNvSpPr/>
          <p:nvPr/>
        </p:nvSpPr>
        <p:spPr>
          <a:xfrm rot="780000">
            <a:off x="3661633" y="3119344"/>
            <a:ext cx="2419376" cy="382151"/>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9383" tIns="44691" rIns="89383" bIns="44691"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11" name=" 11"/>
          <p:cNvSpPr/>
          <p:nvPr/>
        </p:nvSpPr>
        <p:spPr>
          <a:xfrm rot="21000000">
            <a:off x="3235140" y="4273564"/>
            <a:ext cx="2741959" cy="366616"/>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9383" tIns="44691" rIns="89383" bIns="44691"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12" name="矩形 9"/>
          <p:cNvSpPr/>
          <p:nvPr/>
        </p:nvSpPr>
        <p:spPr>
          <a:xfrm>
            <a:off x="210666" y="358457"/>
            <a:ext cx="1905605" cy="413168"/>
          </a:xfrm>
          <a:prstGeom prst="rect">
            <a:avLst/>
          </a:prstGeom>
          <a:solidFill>
            <a:srgbClr val="0070C0"/>
          </a:solidFill>
          <a:ln w="9525">
            <a:noFill/>
          </a:ln>
        </p:spPr>
        <p:txBody>
          <a:bodyPr wrap="none" lIns="79988" tIns="39994" rIns="79988" bIns="39994">
            <a:spAutoFit/>
          </a:bodyPr>
          <a:lstStyle/>
          <a:p>
            <a:pPr defTabSz="800719">
              <a:lnSpc>
                <a:spcPct val="120000"/>
              </a:lnSpc>
            </a:pPr>
            <a:r>
              <a:rPr lang="en-US" altLang="zh-CN" sz="1800" b="1" dirty="0" err="1">
                <a:solidFill>
                  <a:schemeClr val="accent1"/>
                </a:solidFill>
                <a:latin typeface="+mn-lt"/>
                <a:ea typeface="微软雅黑" panose="020B0503020204020204" pitchFamily="34" charset="-122"/>
                <a:cs typeface="+mn-ea"/>
                <a:sym typeface="Arial" panose="020B0604020202020204" pitchFamily="34" charset="0"/>
              </a:rPr>
              <a:t>Jinkeli</a:t>
            </a:r>
            <a:r>
              <a:rPr lang="en-US" altLang="zh-CN" sz="1800" b="1" dirty="0">
                <a:solidFill>
                  <a:schemeClr val="accent1"/>
                </a:solidFill>
                <a:latin typeface="+mn-lt"/>
                <a:ea typeface="微软雅黑" panose="020B0503020204020204" pitchFamily="34" charset="-122"/>
                <a:cs typeface="+mn-ea"/>
                <a:sym typeface="Arial" panose="020B0604020202020204" pitchFamily="34" charset="0"/>
              </a:rPr>
              <a:t> Location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7"/>
          <p:cNvSpPr/>
          <p:nvPr/>
        </p:nvSpPr>
        <p:spPr>
          <a:xfrm>
            <a:off x="4361080" y="1486660"/>
            <a:ext cx="373763" cy="501766"/>
          </a:xfrm>
          <a:prstGeom prst="rect">
            <a:avLst/>
          </a:prstGeom>
          <a:noFill/>
          <a:ln w="9525">
            <a:noFill/>
          </a:ln>
        </p:spPr>
        <p:txBody>
          <a:bodyPr lIns="79988" tIns="39994" rIns="79988" bIns="39994">
            <a:spAutoFit/>
          </a:bodyPr>
          <a:lstStyle/>
          <a:p>
            <a:pPr lvl="0" eaLnBrk="1" hangingPunct="1"/>
            <a:r>
              <a:rPr lang="en-US" altLang="zh-CN" sz="2700" b="1" i="1" dirty="0">
                <a:solidFill>
                  <a:schemeClr val="accent1"/>
                </a:solidFill>
                <a:ea typeface="微软雅黑" panose="020B0503020204020204" pitchFamily="34" charset="-122"/>
                <a:sym typeface="方正仿宋简体" charset="-122"/>
              </a:rPr>
              <a:t>2</a:t>
            </a:r>
            <a:endParaRPr lang="zh-CN" altLang="en-US" sz="2700" b="1" i="1" dirty="0">
              <a:solidFill>
                <a:schemeClr val="accent1"/>
              </a:solidFill>
              <a:ea typeface="微软雅黑" panose="020B0503020204020204" pitchFamily="34" charset="-122"/>
              <a:sym typeface="方正仿宋简体" charset="-122"/>
            </a:endParaRPr>
          </a:p>
        </p:txBody>
      </p:sp>
      <p:sp>
        <p:nvSpPr>
          <p:cNvPr id="5" name="Rectangle 2"/>
          <p:cNvSpPr txBox="1">
            <a:spLocks noChangeArrowheads="1"/>
          </p:cNvSpPr>
          <p:nvPr/>
        </p:nvSpPr>
        <p:spPr>
          <a:xfrm>
            <a:off x="420956" y="641011"/>
            <a:ext cx="1618657" cy="380598"/>
          </a:xfrm>
          <a:prstGeom prst="rect">
            <a:avLst/>
          </a:prstGeom>
          <a:solidFill>
            <a:srgbClr val="0070C0"/>
          </a:solidFill>
          <a:ln w="9525">
            <a:noFill/>
          </a:ln>
        </p:spPr>
        <p:txBody>
          <a:bodyPr lIns="79988" tIns="39994" rIns="79988" bIns="39994" anchor="ctr"/>
          <a:lstStyle/>
          <a:p>
            <a:pPr defTabSz="800719" rtl="0">
              <a:lnSpc>
                <a:spcPct val="120000"/>
              </a:lnSpc>
              <a:defRPr/>
            </a:pPr>
            <a:r>
              <a:rPr lang="en-US" altLang="zh-CN" sz="1800" b="1" kern="0" dirty="0">
                <a:solidFill>
                  <a:schemeClr val="accent1"/>
                </a:solidFill>
                <a:latin typeface="+mj-lt"/>
                <a:ea typeface="+mj-ea"/>
                <a:cs typeface="+mj-cs"/>
                <a:sym typeface="微软雅黑" pitchFamily="34" charset="-122"/>
              </a:rPr>
              <a:t>   Today</a:t>
            </a:r>
            <a:endParaRPr lang="zh-CN" altLang="zh-CN" sz="1800" b="1" kern="0" dirty="0">
              <a:solidFill>
                <a:schemeClr val="accent1"/>
              </a:solidFill>
              <a:latin typeface="+mj-lt"/>
              <a:ea typeface="+mj-ea"/>
              <a:cs typeface="+mj-cs"/>
              <a:sym typeface="微软雅黑" pitchFamily="34" charset="-122"/>
            </a:endParaRPr>
          </a:p>
        </p:txBody>
      </p:sp>
      <p:sp>
        <p:nvSpPr>
          <p:cNvPr id="6" name="Text Box 4"/>
          <p:cNvSpPr txBox="1">
            <a:spLocks noChangeArrowheads="1"/>
          </p:cNvSpPr>
          <p:nvPr/>
        </p:nvSpPr>
        <p:spPr bwMode="auto">
          <a:xfrm>
            <a:off x="338093" y="1162531"/>
            <a:ext cx="8793501" cy="3340123"/>
          </a:xfrm>
          <a:prstGeom prst="rect">
            <a:avLst/>
          </a:prstGeom>
          <a:noFill/>
          <a:ln w="9525">
            <a:noFill/>
            <a:miter lim="800000"/>
            <a:headEnd/>
            <a:tailEnd/>
          </a:ln>
        </p:spPr>
        <p:txBody>
          <a:bodyPr wrap="square" lIns="79988" tIns="39994" rIns="79988" bIns="39994">
            <a:spAutoFit/>
          </a:bodyPr>
          <a:lstStyle/>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Advanced battery R&amp;D Center, continuous technical support and product  development</a:t>
            </a: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The largest battery additives supplier in China and over 70% domestic market share </a:t>
            </a: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Global sales and service networks</a:t>
            </a: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ISO 9001:2008 &amp; ISO14000&amp;18000 , IATF16949</a:t>
            </a: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More than 180 employees</a:t>
            </a: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53,334m² production and storage area</a:t>
            </a: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USD 9.2 </a:t>
            </a:r>
            <a:r>
              <a:rPr lang="zh-CN" altLang="en-US" dirty="0">
                <a:ea typeface="Arial Unicode MS" pitchFamily="34" charset="-122"/>
                <a:cs typeface="Arial Unicode MS" pitchFamily="34" charset="-122"/>
                <a:sym typeface="Times New Roman" pitchFamily="18" charset="0"/>
              </a:rPr>
              <a:t>million  register capitals</a:t>
            </a:r>
            <a:endParaRPr lang="en-US" altLang="zh-CN" dirty="0">
              <a:ea typeface="Arial Unicode MS" pitchFamily="34" charset="-122"/>
              <a:cs typeface="Arial Unicode MS" pitchFamily="34" charset="-122"/>
              <a:sym typeface="Times New Roman" pitchFamily="18" charset="0"/>
            </a:endParaRPr>
          </a:p>
          <a:p>
            <a:pPr algn="just" eaLnBrk="0" hangingPunct="0">
              <a:lnSpc>
                <a:spcPct val="150000"/>
              </a:lnSpc>
            </a:pPr>
            <a:r>
              <a:rPr lang="en-US" altLang="zh-CN" dirty="0">
                <a:ea typeface="Arial Unicode MS" pitchFamily="34" charset="-122"/>
                <a:cs typeface="Arial Unicode MS" pitchFamily="34" charset="-122"/>
                <a:sym typeface="Times New Roman" pitchFamily="18" charset="0"/>
              </a:rPr>
              <a:t>※       </a:t>
            </a:r>
            <a:r>
              <a:rPr lang="en-US" altLang="zh-CN" dirty="0">
                <a:ea typeface="Arial Unicode MS" pitchFamily="34" charset="-122"/>
                <a:cs typeface="Arial Unicode MS" pitchFamily="34" charset="-122"/>
                <a:sym typeface="方正仿宋简体" charset="-122"/>
              </a:rPr>
              <a:t>Sales revenue of  Year 2018 </a:t>
            </a:r>
            <a:r>
              <a:rPr lang="zh-CN" altLang="en-US" dirty="0">
                <a:ea typeface="Arial Unicode MS" pitchFamily="34" charset="-122"/>
                <a:cs typeface="Arial Unicode MS" pitchFamily="34" charset="-122"/>
                <a:sym typeface="方正仿宋简体" charset="-122"/>
              </a:rPr>
              <a:t> </a:t>
            </a:r>
            <a:r>
              <a:rPr lang="en-US" altLang="zh-CN" dirty="0">
                <a:ea typeface="Arial Unicode MS" pitchFamily="34" charset="-122"/>
                <a:cs typeface="Arial Unicode MS" pitchFamily="34" charset="-122"/>
                <a:sym typeface="方正仿宋简体" charset="-122"/>
              </a:rPr>
              <a:t>USD 50 million</a:t>
            </a:r>
            <a:endParaRPr lang="en-US" altLang="zh-CN" dirty="0">
              <a:ea typeface="Arial Unicode MS" pitchFamily="34" charset="-122"/>
              <a:cs typeface="Arial Unicode MS" pitchFamily="34" charset="-122"/>
              <a:sym typeface="Times New Roman" pitchFamily="18" charset="0"/>
            </a:endParaRPr>
          </a:p>
          <a:p>
            <a:pPr algn="just" eaLnBrk="0" hangingPunct="0">
              <a:lnSpc>
                <a:spcPct val="110000"/>
              </a:lnSpc>
            </a:pPr>
            <a:r>
              <a:rPr lang="en-US" altLang="zh-CN" sz="1800" dirty="0">
                <a:ea typeface="Arial Unicode MS" pitchFamily="34" charset="-122"/>
                <a:cs typeface="Arial Unicode MS" pitchFamily="34" charset="-122"/>
                <a:sym typeface="Times New Roman" pitchFamily="18" charset="0"/>
              </a:rPr>
              <a:t>     </a:t>
            </a:r>
            <a:endParaRPr lang="zh-CN" altLang="en-US" sz="1800" dirty="0">
              <a:ea typeface="Arial Unicode MS" pitchFamily="34" charset="-122"/>
              <a:cs typeface="Arial Unicode MS" pitchFamily="34" charset="-122"/>
              <a:sym typeface="Times New Roman" pitchFamily="18" charset="0"/>
            </a:endParaRPr>
          </a:p>
        </p:txBody>
      </p:sp>
    </p:spTree>
    <p:extLst>
      <p:ext uri="{BB962C8B-B14F-4D97-AF65-F5344CB8AC3E}">
        <p14:creationId xmlns:p14="http://schemas.microsoft.com/office/powerpoint/2010/main" val="22513326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17"/>
          <p:cNvSpPr/>
          <p:nvPr/>
        </p:nvSpPr>
        <p:spPr>
          <a:xfrm>
            <a:off x="730437" y="2094557"/>
            <a:ext cx="304206" cy="388546"/>
          </a:xfrm>
          <a:prstGeom prst="rect">
            <a:avLst/>
          </a:prstGeom>
          <a:noFill/>
          <a:ln w="9525">
            <a:noFill/>
          </a:ln>
        </p:spPr>
        <p:txBody>
          <a:bodyPr wrap="none" lIns="79988" tIns="39994" rIns="79988" bIns="39994">
            <a:spAutoFit/>
          </a:bodyPr>
          <a:lstStyle/>
          <a:p>
            <a:pPr lvl="0" eaLnBrk="1" hangingPunct="1"/>
            <a:r>
              <a:rPr lang="zh-CN" altLang="en-US" sz="2000" b="1" i="1" dirty="0">
                <a:solidFill>
                  <a:schemeClr val="accent1"/>
                </a:solidFill>
                <a:ea typeface="微软雅黑" panose="020B0503020204020204" pitchFamily="34" charset="-122"/>
                <a:sym typeface="方正仿宋简体" charset="-122"/>
              </a:rPr>
              <a:t>1</a:t>
            </a:r>
          </a:p>
        </p:txBody>
      </p:sp>
      <p:grpSp>
        <p:nvGrpSpPr>
          <p:cNvPr id="3086" name="Group 19"/>
          <p:cNvGrpSpPr/>
          <p:nvPr/>
        </p:nvGrpSpPr>
        <p:grpSpPr>
          <a:xfrm>
            <a:off x="1151254" y="1635685"/>
            <a:ext cx="73915" cy="1023714"/>
            <a:chOff x="21" y="0"/>
            <a:chExt cx="120" cy="1648"/>
          </a:xfrm>
        </p:grpSpPr>
        <p:sp>
          <p:nvSpPr>
            <p:cNvPr id="3094" name="Line 4"/>
            <p:cNvSpPr/>
            <p:nvPr/>
          </p:nvSpPr>
          <p:spPr>
            <a:xfrm flipH="1">
              <a:off x="21" y="0"/>
              <a:ext cx="120" cy="642"/>
            </a:xfrm>
            <a:prstGeom prst="line">
              <a:avLst/>
            </a:prstGeom>
            <a:ln w="9525" cap="flat" cmpd="sng">
              <a:solidFill>
                <a:srgbClr val="FFFFFF"/>
              </a:solidFill>
              <a:prstDash val="dash"/>
              <a:headEnd type="none" w="med" len="med"/>
              <a:tailEnd type="none" w="med" len="med"/>
            </a:ln>
          </p:spPr>
        </p:sp>
        <p:sp>
          <p:nvSpPr>
            <p:cNvPr id="3095" name="Line 7"/>
            <p:cNvSpPr/>
            <p:nvPr/>
          </p:nvSpPr>
          <p:spPr>
            <a:xfrm flipH="1">
              <a:off x="21" y="907"/>
              <a:ext cx="120" cy="741"/>
            </a:xfrm>
            <a:prstGeom prst="line">
              <a:avLst/>
            </a:prstGeom>
            <a:ln w="9525" cap="flat" cmpd="sng">
              <a:solidFill>
                <a:srgbClr val="FFFFFF"/>
              </a:solidFill>
              <a:prstDash val="dash"/>
              <a:headEnd type="none" w="med" len="med"/>
              <a:tailEnd type="none" w="med" len="med"/>
            </a:ln>
          </p:spPr>
        </p:sp>
      </p:grpSp>
      <p:sp>
        <p:nvSpPr>
          <p:cNvPr id="31" name="AutoShape 4"/>
          <p:cNvSpPr>
            <a:spLocks noChangeArrowheads="1"/>
          </p:cNvSpPr>
          <p:nvPr/>
        </p:nvSpPr>
        <p:spPr bwMode="auto">
          <a:xfrm>
            <a:off x="632731" y="1665803"/>
            <a:ext cx="491630" cy="391471"/>
          </a:xfrm>
          <a:prstGeom prst="diamond">
            <a:avLst/>
          </a:prstGeom>
          <a:solidFill>
            <a:srgbClr val="0070C0"/>
          </a:solidFill>
          <a:ln w="9525">
            <a:noFill/>
            <a:miter lim="800000"/>
            <a:headEnd/>
            <a:tailEnd/>
          </a:ln>
        </p:spPr>
        <p:txBody>
          <a:bodyPr lIns="89383" tIns="44691" rIns="89383" bIns="44691" anchor="ctr"/>
          <a:lstStyle/>
          <a:p>
            <a:pPr eaLnBrk="0" hangingPunct="0"/>
            <a:endParaRPr lang="zh-CN" altLang="en-US">
              <a:ea typeface="宋体" pitchFamily="2" charset="-122"/>
            </a:endParaRPr>
          </a:p>
        </p:txBody>
      </p:sp>
      <p:sp>
        <p:nvSpPr>
          <p:cNvPr id="33" name="AutoShape 5"/>
          <p:cNvSpPr>
            <a:spLocks noChangeArrowheads="1"/>
          </p:cNvSpPr>
          <p:nvPr/>
        </p:nvSpPr>
        <p:spPr bwMode="auto">
          <a:xfrm>
            <a:off x="632731" y="2159803"/>
            <a:ext cx="493180" cy="389918"/>
          </a:xfrm>
          <a:prstGeom prst="diamond">
            <a:avLst/>
          </a:prstGeom>
          <a:solidFill>
            <a:srgbClr val="0070C0"/>
          </a:solidFill>
          <a:ln w="9525">
            <a:noFill/>
            <a:miter lim="800000"/>
            <a:headEnd/>
            <a:tailEnd/>
          </a:ln>
        </p:spPr>
        <p:txBody>
          <a:bodyPr lIns="89383" tIns="44691" rIns="89383" bIns="44691" anchor="ctr"/>
          <a:lstStyle/>
          <a:p>
            <a:pPr eaLnBrk="0" hangingPunct="0"/>
            <a:endParaRPr lang="zh-CN" altLang="en-US">
              <a:ea typeface="宋体" pitchFamily="2" charset="-122"/>
            </a:endParaRPr>
          </a:p>
        </p:txBody>
      </p:sp>
      <p:sp>
        <p:nvSpPr>
          <p:cNvPr id="34" name="Text Box 17"/>
          <p:cNvSpPr>
            <a:spLocks noChangeArrowheads="1"/>
          </p:cNvSpPr>
          <p:nvPr/>
        </p:nvSpPr>
        <p:spPr bwMode="auto">
          <a:xfrm>
            <a:off x="730437" y="1665803"/>
            <a:ext cx="304206" cy="388546"/>
          </a:xfrm>
          <a:prstGeom prst="rect">
            <a:avLst/>
          </a:prstGeom>
          <a:noFill/>
          <a:ln w="9525">
            <a:noFill/>
            <a:miter lim="800000"/>
            <a:headEnd/>
            <a:tailEnd/>
          </a:ln>
        </p:spPr>
        <p:txBody>
          <a:bodyPr wrap="none" lIns="79988" tIns="39994" rIns="79988" bIns="39994">
            <a:spAutoFit/>
          </a:bodyPr>
          <a:lstStyle/>
          <a:p>
            <a:r>
              <a:rPr lang="zh-CN" altLang="en-US" sz="2000" b="1" i="1" dirty="0">
                <a:solidFill>
                  <a:schemeClr val="accent1"/>
                </a:solidFill>
                <a:ea typeface="微软雅黑" pitchFamily="34" charset="-122"/>
                <a:sym typeface="方正仿宋简体" charset="-122"/>
              </a:rPr>
              <a:t>1</a:t>
            </a:r>
          </a:p>
        </p:txBody>
      </p:sp>
      <p:sp>
        <p:nvSpPr>
          <p:cNvPr id="35" name="Text Box 18"/>
          <p:cNvSpPr>
            <a:spLocks noChangeArrowheads="1"/>
          </p:cNvSpPr>
          <p:nvPr/>
        </p:nvSpPr>
        <p:spPr bwMode="auto">
          <a:xfrm>
            <a:off x="731987" y="2159803"/>
            <a:ext cx="304206" cy="388546"/>
          </a:xfrm>
          <a:prstGeom prst="rect">
            <a:avLst/>
          </a:prstGeom>
          <a:noFill/>
          <a:ln w="9525">
            <a:noFill/>
            <a:miter lim="800000"/>
            <a:headEnd/>
            <a:tailEnd/>
          </a:ln>
        </p:spPr>
        <p:txBody>
          <a:bodyPr wrap="none" lIns="79988" tIns="39994" rIns="79988" bIns="39994">
            <a:spAutoFit/>
          </a:bodyPr>
          <a:lstStyle/>
          <a:p>
            <a:r>
              <a:rPr lang="zh-CN" altLang="en-US" sz="2000" b="1" i="1" dirty="0">
                <a:solidFill>
                  <a:schemeClr val="accent1"/>
                </a:solidFill>
                <a:ea typeface="微软雅黑" pitchFamily="34" charset="-122"/>
                <a:sym typeface="方正仿宋简体" charset="-122"/>
              </a:rPr>
              <a:t>2</a:t>
            </a:r>
          </a:p>
        </p:txBody>
      </p:sp>
      <p:grpSp>
        <p:nvGrpSpPr>
          <p:cNvPr id="38" name="Group 19"/>
          <p:cNvGrpSpPr>
            <a:grpSpLocks/>
          </p:cNvGrpSpPr>
          <p:nvPr/>
        </p:nvGrpSpPr>
        <p:grpSpPr bwMode="auto">
          <a:xfrm>
            <a:off x="1225168" y="1635685"/>
            <a:ext cx="73915" cy="1023714"/>
            <a:chOff x="21" y="0"/>
            <a:chExt cx="120" cy="1648"/>
          </a:xfrm>
        </p:grpSpPr>
        <p:sp>
          <p:nvSpPr>
            <p:cNvPr id="39" name="Line 4"/>
            <p:cNvSpPr>
              <a:spLocks noChangeShapeType="1"/>
            </p:cNvSpPr>
            <p:nvPr/>
          </p:nvSpPr>
          <p:spPr bwMode="auto">
            <a:xfrm flipH="1">
              <a:off x="21" y="0"/>
              <a:ext cx="120" cy="642"/>
            </a:xfrm>
            <a:prstGeom prst="line">
              <a:avLst/>
            </a:prstGeom>
            <a:noFill/>
            <a:ln w="9525">
              <a:solidFill>
                <a:srgbClr val="FFFFFF"/>
              </a:solidFill>
              <a:prstDash val="dash"/>
              <a:round/>
              <a:headEnd/>
              <a:tailEnd/>
            </a:ln>
          </p:spPr>
          <p:txBody>
            <a:bodyPr/>
            <a:lstStyle/>
            <a:p>
              <a:endParaRPr lang="zh-CN" altLang="en-US"/>
            </a:p>
          </p:txBody>
        </p:sp>
        <p:sp>
          <p:nvSpPr>
            <p:cNvPr id="40" name="Line 7"/>
            <p:cNvSpPr>
              <a:spLocks noChangeShapeType="1"/>
            </p:cNvSpPr>
            <p:nvPr/>
          </p:nvSpPr>
          <p:spPr bwMode="auto">
            <a:xfrm flipH="1">
              <a:off x="21" y="907"/>
              <a:ext cx="120" cy="741"/>
            </a:xfrm>
            <a:prstGeom prst="line">
              <a:avLst/>
            </a:prstGeom>
            <a:noFill/>
            <a:ln w="9525">
              <a:solidFill>
                <a:srgbClr val="FFFFFF"/>
              </a:solidFill>
              <a:prstDash val="dash"/>
              <a:round/>
              <a:headEnd/>
              <a:tailEnd/>
            </a:ln>
          </p:spPr>
          <p:txBody>
            <a:bodyPr/>
            <a:lstStyle/>
            <a:p>
              <a:endParaRPr lang="zh-CN" altLang="en-US"/>
            </a:p>
          </p:txBody>
        </p:sp>
      </p:grpSp>
      <p:sp>
        <p:nvSpPr>
          <p:cNvPr id="49" name="Rectangle 2"/>
          <p:cNvSpPr>
            <a:spLocks noChangeArrowheads="1"/>
          </p:cNvSpPr>
          <p:nvPr/>
        </p:nvSpPr>
        <p:spPr bwMode="auto">
          <a:xfrm>
            <a:off x="1133695" y="749499"/>
            <a:ext cx="1946356" cy="382151"/>
          </a:xfrm>
          <a:prstGeom prst="rect">
            <a:avLst/>
          </a:prstGeom>
          <a:solidFill>
            <a:srgbClr val="0070C0"/>
          </a:solidFill>
          <a:ln w="9525">
            <a:noFill/>
            <a:miter lim="800000"/>
            <a:headEnd/>
            <a:tailEnd/>
          </a:ln>
        </p:spPr>
        <p:txBody>
          <a:bodyPr lIns="89383" tIns="44691" rIns="89383" bIns="44691" anchor="ctr"/>
          <a:lstStyle/>
          <a:p>
            <a:pPr eaLnBrk="0" hangingPunct="0"/>
            <a:endParaRPr lang="zh-CN" altLang="en-US">
              <a:ea typeface="宋体" pitchFamily="2" charset="-122"/>
            </a:endParaRPr>
          </a:p>
        </p:txBody>
      </p:sp>
      <p:sp>
        <p:nvSpPr>
          <p:cNvPr id="50" name="Rectangle 2"/>
          <p:cNvSpPr txBox="1">
            <a:spLocks noChangeArrowheads="1"/>
          </p:cNvSpPr>
          <p:nvPr/>
        </p:nvSpPr>
        <p:spPr bwMode="auto">
          <a:xfrm>
            <a:off x="1211119" y="749499"/>
            <a:ext cx="2165031" cy="380597"/>
          </a:xfrm>
          <a:prstGeom prst="rect">
            <a:avLst/>
          </a:prstGeom>
          <a:noFill/>
          <a:ln w="9525">
            <a:noFill/>
            <a:miter lim="800000"/>
            <a:headEnd/>
            <a:tailEnd/>
          </a:ln>
        </p:spPr>
        <p:txBody>
          <a:bodyPr lIns="79988" tIns="39994" rIns="79988" bIns="39994" anchor="ctr"/>
          <a:lstStyle/>
          <a:p>
            <a:pPr defTabSz="800719">
              <a:lnSpc>
                <a:spcPct val="120000"/>
              </a:lnSpc>
            </a:pPr>
            <a:r>
              <a:rPr lang="en-US" altLang="zh-CN" sz="2700" b="1" dirty="0">
                <a:solidFill>
                  <a:schemeClr val="accent1"/>
                </a:solidFill>
                <a:ea typeface="微软雅黑" pitchFamily="34" charset="-122"/>
                <a:sym typeface="微软雅黑" pitchFamily="34" charset="-122"/>
              </a:rPr>
              <a:t>Contents </a:t>
            </a:r>
            <a:endParaRPr lang="zh-CN" altLang="en-US" sz="2700" b="1" dirty="0">
              <a:solidFill>
                <a:schemeClr val="accent1"/>
              </a:solidFill>
              <a:ea typeface="微软雅黑" pitchFamily="34" charset="-122"/>
              <a:sym typeface="Arial" pitchFamily="34" charset="0"/>
            </a:endParaRPr>
          </a:p>
        </p:txBody>
      </p:sp>
      <p:sp>
        <p:nvSpPr>
          <p:cNvPr id="51" name="Text Box 5"/>
          <p:cNvSpPr>
            <a:spLocks noChangeArrowheads="1"/>
          </p:cNvSpPr>
          <p:nvPr/>
        </p:nvSpPr>
        <p:spPr bwMode="auto">
          <a:xfrm>
            <a:off x="1400067" y="2232581"/>
            <a:ext cx="7298450" cy="388546"/>
          </a:xfrm>
          <a:prstGeom prst="rect">
            <a:avLst/>
          </a:prstGeom>
          <a:noFill/>
          <a:ln w="9525">
            <a:noFill/>
            <a:miter lim="800000"/>
          </a:ln>
        </p:spPr>
        <p:txBody>
          <a:bodyPr lIns="79988" tIns="39994" rIns="79988" bIns="39994">
            <a:spAutoFit/>
          </a:bodyPr>
          <a:lstStyle/>
          <a:p>
            <a:pPr>
              <a:defRPr/>
            </a:pPr>
            <a:r>
              <a:rPr lang="en-US" altLang="zh-CN" sz="2000" b="1" dirty="0" err="1">
                <a:solidFill>
                  <a:srgbClr val="002060"/>
                </a:solidFill>
                <a:ea typeface="微软雅黑" panose="020B0503020204020204" pitchFamily="34" charset="-122"/>
                <a:sym typeface="方正仿宋简体" charset="-122"/>
              </a:rPr>
              <a:t>Jinkeli</a:t>
            </a:r>
            <a:r>
              <a:rPr lang="en-US" altLang="zh-CN" sz="2000" b="1" dirty="0">
                <a:solidFill>
                  <a:srgbClr val="002060"/>
                </a:solidFill>
                <a:ea typeface="微软雅黑" panose="020B0503020204020204" pitchFamily="34" charset="-122"/>
                <a:sym typeface="方正仿宋简体" charset="-122"/>
              </a:rPr>
              <a:t> briefing</a:t>
            </a:r>
          </a:p>
        </p:txBody>
      </p:sp>
      <p:sp>
        <p:nvSpPr>
          <p:cNvPr id="55" name="矩形 54"/>
          <p:cNvSpPr/>
          <p:nvPr/>
        </p:nvSpPr>
        <p:spPr>
          <a:xfrm>
            <a:off x="1336171" y="1703027"/>
            <a:ext cx="7916154" cy="398031"/>
          </a:xfrm>
          <a:prstGeom prst="rect">
            <a:avLst/>
          </a:prstGeom>
        </p:spPr>
        <p:txBody>
          <a:bodyPr wrap="square" lIns="89383" tIns="44691" rIns="89383" bIns="44691">
            <a:spAutoFit/>
          </a:bodyPr>
          <a:lstStyle/>
          <a:p>
            <a:pPr>
              <a:defRPr/>
            </a:pPr>
            <a:r>
              <a:rPr lang="en-US" altLang="zh-CN" sz="2000" b="1" dirty="0">
                <a:solidFill>
                  <a:srgbClr val="002060"/>
                </a:solidFill>
                <a:latin typeface="+mj-lt"/>
                <a:ea typeface="微软雅黑" panose="020B0503020204020204" pitchFamily="34" charset="-122"/>
                <a:sym typeface="方正仿宋简体" charset="-122"/>
              </a:rPr>
              <a:t>Typical issues of Mc battery production </a:t>
            </a:r>
            <a:endParaRPr lang="zh-CN" altLang="en-US" sz="2000" b="1" dirty="0">
              <a:solidFill>
                <a:srgbClr val="002060"/>
              </a:solidFill>
              <a:latin typeface="+mj-lt"/>
              <a:ea typeface="微软雅黑" panose="020B0503020204020204" pitchFamily="34" charset="-122"/>
              <a:sym typeface="方正仿宋简体" charset="-122"/>
            </a:endParaRPr>
          </a:p>
        </p:txBody>
      </p:sp>
      <p:pic>
        <p:nvPicPr>
          <p:cNvPr id="17" name="图片 16" descr="摩托车电池.jpg"/>
          <p:cNvPicPr>
            <a:picLocks noChangeAspect="1"/>
          </p:cNvPicPr>
          <p:nvPr/>
        </p:nvPicPr>
        <p:blipFill>
          <a:blip r:embed="rId2" cstate="print"/>
          <a:stretch>
            <a:fillRect/>
          </a:stretch>
        </p:blipFill>
        <p:spPr>
          <a:xfrm>
            <a:off x="4483352" y="2232581"/>
            <a:ext cx="2660397" cy="266039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3"/>
          <p:cNvSpPr>
            <a:spLocks noGrp="1" noChangeArrowheads="1"/>
          </p:cNvSpPr>
          <p:nvPr>
            <p:ph type="sldNum" sz="quarter" idx="4294967295"/>
          </p:nvPr>
        </p:nvSpPr>
        <p:spPr bwMode="auto">
          <a:xfrm>
            <a:off x="5969345" y="4736494"/>
            <a:ext cx="1705970" cy="195736"/>
          </a:xfrm>
          <a:prstGeom prst="rect">
            <a:avLst/>
          </a:prstGeom>
          <a:noFill/>
          <a:ln>
            <a:miter lim="800000"/>
            <a:headEnd/>
            <a:tailEnd/>
          </a:ln>
        </p:spPr>
        <p:txBody>
          <a:bodyPr lIns="89383" tIns="44691" rIns="89383" bIns="44691"/>
          <a:lstStyle/>
          <a:p>
            <a:fld id="{057416EA-E717-4661-8D72-56CB828E54C8}" type="slidenum">
              <a:rPr lang="zh-CN" altLang="en-US" smtClean="0"/>
              <a:pPr/>
              <a:t>20</a:t>
            </a:fld>
            <a:endParaRPr lang="zh-CN" altLang="en-US"/>
          </a:p>
        </p:txBody>
      </p:sp>
      <p:pic>
        <p:nvPicPr>
          <p:cNvPr id="75779" name="图片 3"/>
          <p:cNvPicPr>
            <a:picLocks noChangeAspect="1" noChangeArrowheads="1"/>
          </p:cNvPicPr>
          <p:nvPr/>
        </p:nvPicPr>
        <p:blipFill>
          <a:blip r:embed="rId2" cstate="print"/>
          <a:srcRect/>
          <a:stretch>
            <a:fillRect/>
          </a:stretch>
        </p:blipFill>
        <p:spPr bwMode="auto">
          <a:xfrm>
            <a:off x="2368197" y="295157"/>
            <a:ext cx="4030742" cy="1920074"/>
          </a:xfrm>
          <a:prstGeom prst="rect">
            <a:avLst/>
          </a:prstGeom>
          <a:noFill/>
          <a:ln w="9525">
            <a:noFill/>
            <a:miter lim="800000"/>
            <a:headEnd/>
            <a:tailEnd/>
          </a:ln>
        </p:spPr>
      </p:pic>
      <p:pic>
        <p:nvPicPr>
          <p:cNvPr id="75780" name="图片 1"/>
          <p:cNvPicPr>
            <a:picLocks noChangeAspect="1" noChangeArrowheads="1"/>
          </p:cNvPicPr>
          <p:nvPr/>
        </p:nvPicPr>
        <p:blipFill>
          <a:blip r:embed="rId3" cstate="print"/>
          <a:srcRect/>
          <a:stretch>
            <a:fillRect/>
          </a:stretch>
        </p:blipFill>
        <p:spPr bwMode="auto">
          <a:xfrm>
            <a:off x="5210963" y="2372131"/>
            <a:ext cx="3580987" cy="1921627"/>
          </a:xfrm>
          <a:prstGeom prst="rect">
            <a:avLst/>
          </a:prstGeom>
          <a:noFill/>
          <a:ln w="9525">
            <a:noFill/>
            <a:miter lim="800000"/>
            <a:headEnd/>
            <a:tailEnd/>
          </a:ln>
        </p:spPr>
      </p:pic>
      <p:pic>
        <p:nvPicPr>
          <p:cNvPr id="75781" name="Picture 6" descr="F:\暴风截图20198301241825859.jpg"/>
          <p:cNvPicPr>
            <a:picLocks noChangeAspect="1" noChangeArrowheads="1"/>
          </p:cNvPicPr>
          <p:nvPr/>
        </p:nvPicPr>
        <p:blipFill>
          <a:blip r:embed="rId4" cstate="print"/>
          <a:srcRect/>
          <a:stretch>
            <a:fillRect/>
          </a:stretch>
        </p:blipFill>
        <p:spPr bwMode="auto">
          <a:xfrm>
            <a:off x="352051" y="2372131"/>
            <a:ext cx="4213746" cy="1902986"/>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755854" y="951148"/>
            <a:ext cx="7685072" cy="3511005"/>
            <a:chOff x="1020" y="1883"/>
            <a:chExt cx="12048" cy="5298"/>
          </a:xfrm>
        </p:grpSpPr>
        <p:grpSp>
          <p:nvGrpSpPr>
            <p:cNvPr id="3" name="Group 2"/>
            <p:cNvGrpSpPr/>
            <p:nvPr/>
          </p:nvGrpSpPr>
          <p:grpSpPr>
            <a:xfrm>
              <a:off x="1020" y="1883"/>
              <a:ext cx="12048" cy="5298"/>
              <a:chOff x="0" y="0"/>
              <a:chExt cx="13268" cy="4344"/>
            </a:xfrm>
          </p:grpSpPr>
          <p:grpSp>
            <p:nvGrpSpPr>
              <p:cNvPr id="4" name="Group 5"/>
              <p:cNvGrpSpPr/>
              <p:nvPr/>
            </p:nvGrpSpPr>
            <p:grpSpPr>
              <a:xfrm>
                <a:off x="5189" y="1445"/>
                <a:ext cx="2436" cy="1475"/>
                <a:chOff x="0" y="0"/>
                <a:chExt cx="1549" cy="1351"/>
              </a:xfrm>
            </p:grpSpPr>
            <p:sp>
              <p:nvSpPr>
                <p:cNvPr id="63581" name="AutoShape 6"/>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63582" name="AutoShape 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63583" name="AutoShape 8"/>
                <p:cNvSpPr/>
                <p:nvPr/>
              </p:nvSpPr>
              <p:spPr>
                <a:xfrm>
                  <a:off x="89" y="81"/>
                  <a:ext cx="1349" cy="1167"/>
                </a:xfrm>
                <a:prstGeom prst="hexagon">
                  <a:avLst>
                    <a:gd name="adj" fmla="val 28893"/>
                    <a:gd name="vf" fmla="val 115470"/>
                  </a:avLst>
                </a:prstGeom>
                <a:solidFill>
                  <a:srgbClr val="FFFFD9"/>
                </a:solidFill>
                <a:ln w="25400" cap="flat" cmpd="sng">
                  <a:solidFill>
                    <a:schemeClr val="accent1"/>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5" name="Group 7"/>
              <p:cNvGrpSpPr/>
              <p:nvPr/>
            </p:nvGrpSpPr>
            <p:grpSpPr>
              <a:xfrm>
                <a:off x="0" y="0"/>
                <a:ext cx="13269" cy="4345"/>
                <a:chOff x="0" y="0"/>
                <a:chExt cx="13905" cy="4345"/>
              </a:xfrm>
            </p:grpSpPr>
            <p:grpSp>
              <p:nvGrpSpPr>
                <p:cNvPr id="6" name="组合 2"/>
                <p:cNvGrpSpPr/>
                <p:nvPr/>
              </p:nvGrpSpPr>
              <p:grpSpPr>
                <a:xfrm>
                  <a:off x="0" y="0"/>
                  <a:ext cx="6247" cy="4344"/>
                  <a:chOff x="0" y="0"/>
                  <a:chExt cx="5065591" cy="4870450"/>
                </a:xfrm>
              </p:grpSpPr>
              <p:grpSp>
                <p:nvGrpSpPr>
                  <p:cNvPr id="7" name="Group 4"/>
                  <p:cNvGrpSpPr/>
                  <p:nvPr/>
                </p:nvGrpSpPr>
                <p:grpSpPr>
                  <a:xfrm>
                    <a:off x="1423987" y="0"/>
                    <a:ext cx="1954213" cy="1622425"/>
                    <a:chOff x="0" y="0"/>
                    <a:chExt cx="1192" cy="959"/>
                  </a:xfrm>
                </p:grpSpPr>
                <p:grpSp>
                  <p:nvGrpSpPr>
                    <p:cNvPr id="8" name="Group 5"/>
                    <p:cNvGrpSpPr/>
                    <p:nvPr/>
                  </p:nvGrpSpPr>
                  <p:grpSpPr>
                    <a:xfrm>
                      <a:off x="0" y="0"/>
                      <a:ext cx="1192" cy="959"/>
                      <a:chOff x="0" y="0"/>
                      <a:chExt cx="1549" cy="1351"/>
                    </a:xfrm>
                  </p:grpSpPr>
                  <p:sp>
                    <p:nvSpPr>
                      <p:cNvPr id="63578" name="AutoShape 6"/>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79" name="AutoShape 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80" name="AutoShape 8"/>
                      <p:cNvSpPr/>
                      <p:nvPr/>
                    </p:nvSpPr>
                    <p:spPr>
                      <a:xfrm>
                        <a:off x="90" y="80"/>
                        <a:ext cx="1350" cy="1168"/>
                      </a:xfrm>
                      <a:prstGeom prst="hexagon">
                        <a:avLst>
                          <a:gd name="adj" fmla="val 28895"/>
                          <a:gd name="vf" fmla="val 115470"/>
                        </a:avLst>
                      </a:prstGeom>
                      <a:gradFill rotWithShape="1">
                        <a:gsLst>
                          <a:gs pos="0">
                            <a:srgbClr val="7262EC"/>
                          </a:gs>
                          <a:gs pos="100000">
                            <a:srgbClr val="2614AA"/>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77" name="Text Box 9"/>
                    <p:cNvSpPr/>
                    <p:nvPr/>
                  </p:nvSpPr>
                  <p:spPr>
                    <a:xfrm>
                      <a:off x="114" y="249"/>
                      <a:ext cx="960" cy="539"/>
                    </a:xfrm>
                    <a:prstGeom prst="rect">
                      <a:avLst/>
                    </a:prstGeom>
                    <a:noFill/>
                    <a:ln w="9525">
                      <a:noFill/>
                    </a:ln>
                  </p:spPr>
                  <p:txBody>
                    <a:bodyPr wrap="non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sym typeface="Times New Roman" panose="02020603050405020304" pitchFamily="18" charset="0"/>
                        </a:rPr>
                        <a:t>Lignin</a:t>
                      </a:r>
                    </a:p>
                    <a:p>
                      <a:pPr algn="ctr" defTabSz="893826" eaLnBrk="1" hangingPunct="1"/>
                      <a:r>
                        <a:rPr lang="en-US" altLang="zh-CN" sz="1200" b="1" dirty="0">
                          <a:solidFill>
                            <a:srgbClr val="FFFFFF"/>
                          </a:solidFill>
                          <a:ea typeface="宋体" panose="02010600030101010101" pitchFamily="2" charset="-122"/>
                          <a:sym typeface="Times New Roman" panose="02020603050405020304" pitchFamily="18" charset="0"/>
                        </a:rPr>
                        <a:t>(Vanisperse)</a:t>
                      </a:r>
                    </a:p>
                    <a:p>
                      <a:pPr algn="ctr" defTabSz="893826" eaLnBrk="1" hangingPunct="1"/>
                      <a:endParaRPr lang="zh-CN" altLang="en-US" sz="1200" dirty="0">
                        <a:solidFill>
                          <a:srgbClr val="FFFFFF"/>
                        </a:solidFill>
                        <a:latin typeface="Calibri" panose="020F0502020204030204" pitchFamily="34" charset="0"/>
                        <a:ea typeface="微软雅黑" panose="020B0503020204020204" pitchFamily="34" charset="-122"/>
                        <a:sym typeface="Arial" panose="020B0604020202020204" pitchFamily="34" charset="0"/>
                      </a:endParaRPr>
                    </a:p>
                  </p:txBody>
                </p:sp>
              </p:grpSp>
              <p:grpSp>
                <p:nvGrpSpPr>
                  <p:cNvPr id="9" name="Group 10"/>
                  <p:cNvGrpSpPr/>
                  <p:nvPr/>
                </p:nvGrpSpPr>
                <p:grpSpPr>
                  <a:xfrm>
                    <a:off x="0" y="809625"/>
                    <a:ext cx="1955800" cy="1620838"/>
                    <a:chOff x="0" y="0"/>
                    <a:chExt cx="1193" cy="959"/>
                  </a:xfrm>
                </p:grpSpPr>
                <p:grpSp>
                  <p:nvGrpSpPr>
                    <p:cNvPr id="10" name="Group 11"/>
                    <p:cNvGrpSpPr/>
                    <p:nvPr/>
                  </p:nvGrpSpPr>
                  <p:grpSpPr>
                    <a:xfrm>
                      <a:off x="0" y="0"/>
                      <a:ext cx="1193" cy="959"/>
                      <a:chOff x="0" y="0"/>
                      <a:chExt cx="1549" cy="1351"/>
                    </a:xfrm>
                  </p:grpSpPr>
                  <p:sp>
                    <p:nvSpPr>
                      <p:cNvPr id="63573" name="AutoShape 12"/>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74" name="AutoShape 13"/>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75" name="AutoShape 14"/>
                      <p:cNvSpPr/>
                      <p:nvPr/>
                    </p:nvSpPr>
                    <p:spPr>
                      <a:xfrm>
                        <a:off x="90" y="80"/>
                        <a:ext cx="1350" cy="1168"/>
                      </a:xfrm>
                      <a:prstGeom prst="hexagon">
                        <a:avLst>
                          <a:gd name="adj" fmla="val 28895"/>
                          <a:gd name="vf" fmla="val 115470"/>
                        </a:avLst>
                      </a:prstGeom>
                      <a:gradFill rotWithShape="1">
                        <a:gsLst>
                          <a:gs pos="0">
                            <a:srgbClr val="45A2D6"/>
                          </a:gs>
                          <a:gs pos="100000">
                            <a:srgbClr val="49ACE3"/>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72" name="Text Box 15"/>
                    <p:cNvSpPr/>
                    <p:nvPr/>
                  </p:nvSpPr>
                  <p:spPr>
                    <a:xfrm>
                      <a:off x="163" y="343"/>
                      <a:ext cx="877" cy="226"/>
                    </a:xfrm>
                    <a:prstGeom prst="rect">
                      <a:avLst/>
                    </a:prstGeom>
                    <a:noFill/>
                    <a:ln w="9525">
                      <a:noFill/>
                    </a:ln>
                  </p:spPr>
                  <p:txBody>
                    <a:bodyPr wrap="non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Humic acid</a:t>
                      </a:r>
                      <a:endParaRPr lang="en-US" altLang="zh-CN" sz="12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nvGrpSpPr>
                  <p:cNvPr id="11" name="Group 16"/>
                  <p:cNvGrpSpPr/>
                  <p:nvPr/>
                </p:nvGrpSpPr>
                <p:grpSpPr>
                  <a:xfrm>
                    <a:off x="1423987" y="1622425"/>
                    <a:ext cx="1954213" cy="1620838"/>
                    <a:chOff x="0" y="0"/>
                    <a:chExt cx="1192" cy="959"/>
                  </a:xfrm>
                </p:grpSpPr>
                <p:grpSp>
                  <p:nvGrpSpPr>
                    <p:cNvPr id="12" name="Group 17"/>
                    <p:cNvGrpSpPr/>
                    <p:nvPr/>
                  </p:nvGrpSpPr>
                  <p:grpSpPr>
                    <a:xfrm>
                      <a:off x="0" y="0"/>
                      <a:ext cx="1192" cy="959"/>
                      <a:chOff x="0" y="0"/>
                      <a:chExt cx="1549" cy="1351"/>
                    </a:xfrm>
                  </p:grpSpPr>
                  <p:sp>
                    <p:nvSpPr>
                      <p:cNvPr id="63568" name="AutoShape 18"/>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69" name="AutoShape 19"/>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70" name="AutoShape 20"/>
                      <p:cNvSpPr/>
                      <p:nvPr/>
                    </p:nvSpPr>
                    <p:spPr>
                      <a:xfrm>
                        <a:off x="90" y="80"/>
                        <a:ext cx="1350" cy="1168"/>
                      </a:xfrm>
                      <a:prstGeom prst="hexagon">
                        <a:avLst>
                          <a:gd name="adj" fmla="val 28895"/>
                          <a:gd name="vf" fmla="val 115470"/>
                        </a:avLst>
                      </a:prstGeom>
                      <a:gradFill rotWithShape="1">
                        <a:gsLst>
                          <a:gs pos="0">
                            <a:srgbClr val="182F5E"/>
                          </a:gs>
                          <a:gs pos="100000">
                            <a:srgbClr val="3366CC"/>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67" name="Text Box 21"/>
                    <p:cNvSpPr/>
                    <p:nvPr/>
                  </p:nvSpPr>
                  <p:spPr>
                    <a:xfrm>
                      <a:off x="96" y="263"/>
                      <a:ext cx="1003" cy="383"/>
                    </a:xfrm>
                    <a:prstGeom prst="rect">
                      <a:avLst/>
                    </a:prstGeom>
                    <a:noFill/>
                    <a:ln w="9525">
                      <a:noFill/>
                    </a:ln>
                  </p:spPr>
                  <p:txBody>
                    <a:bodyPr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Pre-blended expander</a:t>
                      </a:r>
                    </a:p>
                  </p:txBody>
                </p:sp>
              </p:grpSp>
              <p:grpSp>
                <p:nvGrpSpPr>
                  <p:cNvPr id="13" name="Group 34"/>
                  <p:cNvGrpSpPr/>
                  <p:nvPr/>
                </p:nvGrpSpPr>
                <p:grpSpPr>
                  <a:xfrm>
                    <a:off x="0" y="2435225"/>
                    <a:ext cx="1955800" cy="1622425"/>
                    <a:chOff x="0" y="0"/>
                    <a:chExt cx="1193" cy="959"/>
                  </a:xfrm>
                </p:grpSpPr>
                <p:grpSp>
                  <p:nvGrpSpPr>
                    <p:cNvPr id="14" name="Group 35"/>
                    <p:cNvGrpSpPr/>
                    <p:nvPr/>
                  </p:nvGrpSpPr>
                  <p:grpSpPr>
                    <a:xfrm>
                      <a:off x="0" y="0"/>
                      <a:ext cx="1193" cy="959"/>
                      <a:chOff x="0" y="0"/>
                      <a:chExt cx="1549" cy="1351"/>
                    </a:xfrm>
                  </p:grpSpPr>
                  <p:sp>
                    <p:nvSpPr>
                      <p:cNvPr id="63563" name="AutoShape 36"/>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64" name="AutoShape 3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65" name="AutoShape 38"/>
                      <p:cNvSpPr/>
                      <p:nvPr/>
                    </p:nvSpPr>
                    <p:spPr>
                      <a:xfrm>
                        <a:off x="90" y="80"/>
                        <a:ext cx="1350" cy="1168"/>
                      </a:xfrm>
                      <a:prstGeom prst="hexagon">
                        <a:avLst>
                          <a:gd name="adj" fmla="val 28895"/>
                          <a:gd name="vf" fmla="val 115470"/>
                        </a:avLst>
                      </a:prstGeom>
                      <a:gradFill rotWithShape="1">
                        <a:gsLst>
                          <a:gs pos="0">
                            <a:srgbClr val="0082AD"/>
                          </a:gs>
                          <a:gs pos="100000">
                            <a:srgbClr val="0099CC"/>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62" name="Text Box 39"/>
                    <p:cNvSpPr/>
                    <p:nvPr/>
                  </p:nvSpPr>
                  <p:spPr>
                    <a:xfrm>
                      <a:off x="94" y="331"/>
                      <a:ext cx="1014" cy="226"/>
                    </a:xfrm>
                    <a:prstGeom prst="rect">
                      <a:avLst/>
                    </a:prstGeom>
                    <a:noFill/>
                    <a:ln w="9525">
                      <a:noFill/>
                    </a:ln>
                  </p:spPr>
                  <p:txBody>
                    <a:bodyPr wrap="non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Carbon black</a:t>
                      </a:r>
                      <a:endParaRPr lang="en-US" altLang="zh-CN" sz="12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nvGrpSpPr>
                  <p:cNvPr id="15" name="Group 40"/>
                  <p:cNvGrpSpPr/>
                  <p:nvPr/>
                </p:nvGrpSpPr>
                <p:grpSpPr>
                  <a:xfrm>
                    <a:off x="1423987" y="3248025"/>
                    <a:ext cx="1954213" cy="1622425"/>
                    <a:chOff x="0" y="0"/>
                    <a:chExt cx="1192" cy="959"/>
                  </a:xfrm>
                </p:grpSpPr>
                <p:grpSp>
                  <p:nvGrpSpPr>
                    <p:cNvPr id="16" name="Group 41"/>
                    <p:cNvGrpSpPr/>
                    <p:nvPr/>
                  </p:nvGrpSpPr>
                  <p:grpSpPr>
                    <a:xfrm>
                      <a:off x="0" y="0"/>
                      <a:ext cx="1192" cy="959"/>
                      <a:chOff x="0" y="0"/>
                      <a:chExt cx="1549" cy="1351"/>
                    </a:xfrm>
                  </p:grpSpPr>
                  <p:sp>
                    <p:nvSpPr>
                      <p:cNvPr id="63558" name="AutoShape 42"/>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59" name="AutoShape 43"/>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60" name="AutoShape 44"/>
                      <p:cNvSpPr/>
                      <p:nvPr/>
                    </p:nvSpPr>
                    <p:spPr>
                      <a:xfrm>
                        <a:off x="90" y="80"/>
                        <a:ext cx="1350" cy="1168"/>
                      </a:xfrm>
                      <a:prstGeom prst="hexagon">
                        <a:avLst>
                          <a:gd name="adj" fmla="val 28895"/>
                          <a:gd name="vf" fmla="val 115470"/>
                        </a:avLst>
                      </a:prstGeom>
                      <a:gradFill rotWithShape="1">
                        <a:gsLst>
                          <a:gs pos="0">
                            <a:srgbClr val="185E5E"/>
                          </a:gs>
                          <a:gs pos="100000">
                            <a:srgbClr val="33CCCC"/>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57" name="Text Box 45"/>
                    <p:cNvSpPr/>
                    <p:nvPr/>
                  </p:nvSpPr>
                  <p:spPr>
                    <a:xfrm>
                      <a:off x="246" y="308"/>
                      <a:ext cx="710" cy="226"/>
                    </a:xfrm>
                    <a:prstGeom prst="rect">
                      <a:avLst/>
                    </a:prstGeom>
                    <a:noFill/>
                    <a:ln w="9525">
                      <a:noFill/>
                    </a:ln>
                  </p:spPr>
                  <p:txBody>
                    <a:bodyPr wrap="non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Graphite</a:t>
                      </a:r>
                      <a:endParaRPr lang="en-US" altLang="zh-CN" sz="12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nvGrpSpPr>
                  <p:cNvPr id="17" name="组合 4"/>
                  <p:cNvGrpSpPr/>
                  <p:nvPr/>
                </p:nvGrpSpPr>
                <p:grpSpPr>
                  <a:xfrm>
                    <a:off x="2884238" y="2435225"/>
                    <a:ext cx="2057909" cy="1661517"/>
                    <a:chOff x="0" y="0"/>
                    <a:chExt cx="1955982" cy="1621487"/>
                  </a:xfrm>
                </p:grpSpPr>
                <p:grpSp>
                  <p:nvGrpSpPr>
                    <p:cNvPr id="18" name="Group 29"/>
                    <p:cNvGrpSpPr/>
                    <p:nvPr/>
                  </p:nvGrpSpPr>
                  <p:grpSpPr>
                    <a:xfrm>
                      <a:off x="0" y="0"/>
                      <a:ext cx="1955982" cy="1621487"/>
                      <a:chOff x="0" y="0"/>
                      <a:chExt cx="1549" cy="1351"/>
                    </a:xfrm>
                  </p:grpSpPr>
                  <p:sp>
                    <p:nvSpPr>
                      <p:cNvPr id="63553" name="AutoShape 30"/>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54" name="AutoShape 31"/>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55" name="AutoShape 32"/>
                      <p:cNvSpPr/>
                      <p:nvPr/>
                    </p:nvSpPr>
                    <p:spPr>
                      <a:xfrm>
                        <a:off x="90" y="80"/>
                        <a:ext cx="1350" cy="1168"/>
                      </a:xfrm>
                      <a:prstGeom prst="hexagon">
                        <a:avLst>
                          <a:gd name="adj" fmla="val 28895"/>
                          <a:gd name="vf" fmla="val 115470"/>
                        </a:avLst>
                      </a:prstGeom>
                      <a:solidFill>
                        <a:srgbClr val="0070C0"/>
                      </a:soli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52" name="Text Box 33"/>
                    <p:cNvSpPr/>
                    <p:nvPr/>
                  </p:nvSpPr>
                  <p:spPr>
                    <a:xfrm>
                      <a:off x="97840" y="528471"/>
                      <a:ext cx="1759334" cy="611853"/>
                    </a:xfrm>
                    <a:prstGeom prst="rect">
                      <a:avLst/>
                    </a:prstGeom>
                    <a:noFill/>
                    <a:ln w="9525">
                      <a:noFill/>
                    </a:ln>
                  </p:spPr>
                  <p:txBody>
                    <a:bodyPr wrap="squar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err="1">
                          <a:solidFill>
                            <a:srgbClr val="FFFFFF"/>
                          </a:solidFill>
                          <a:ea typeface="宋体" panose="02010600030101010101" pitchFamily="2" charset="-122"/>
                          <a:cs typeface="+mn-ea"/>
                          <a:sym typeface="Arial" panose="020B0604020202020204" pitchFamily="34" charset="0"/>
                        </a:rPr>
                        <a:t>CuringBon</a:t>
                      </a:r>
                      <a:r>
                        <a:rPr lang="en-US" altLang="zh-CN" sz="1200" b="1" baseline="30000" dirty="0">
                          <a:solidFill>
                            <a:srgbClr val="FFFFFF"/>
                          </a:solidFill>
                          <a:ea typeface="宋体" panose="02010600030101010101" pitchFamily="2" charset="-122"/>
                          <a:cs typeface="+mn-ea"/>
                          <a:sym typeface="Arial" panose="020B0604020202020204" pitchFamily="34" charset="0"/>
                        </a:rPr>
                        <a:t>®</a:t>
                      </a:r>
                    </a:p>
                    <a:p>
                      <a:pPr algn="ctr" defTabSz="893826" eaLnBrk="1" hangingPunct="1"/>
                      <a:r>
                        <a:rPr lang="zh-CN" altLang="en-US" sz="1200" b="1" dirty="0">
                          <a:solidFill>
                            <a:srgbClr val="FFFFFF"/>
                          </a:solidFill>
                          <a:latin typeface="微软雅黑" panose="020B0503020204020204" pitchFamily="34" charset="-122"/>
                          <a:ea typeface="宋体" panose="02010600030101010101" pitchFamily="2" charset="-122"/>
                          <a:cs typeface="+mn-ea"/>
                          <a:sym typeface="Arial" panose="020B0604020202020204" pitchFamily="34" charset="0"/>
                        </a:rPr>
                        <a:t>（</a:t>
                      </a:r>
                      <a:r>
                        <a:rPr lang="en-US" altLang="zh-CN" sz="1200" b="1" dirty="0">
                          <a:solidFill>
                            <a:srgbClr val="FFFFFF"/>
                          </a:solidFill>
                          <a:latin typeface="微软雅黑" panose="020B0503020204020204" pitchFamily="34" charset="-122"/>
                          <a:ea typeface="宋体" panose="02010600030101010101" pitchFamily="2" charset="-122"/>
                          <a:cs typeface="+mn-ea"/>
                          <a:sym typeface="Arial" panose="020B0604020202020204" pitchFamily="34" charset="0"/>
                        </a:rPr>
                        <a:t>4BS seed</a:t>
                      </a:r>
                      <a:r>
                        <a:rPr lang="zh-CN" altLang="en-US" sz="1200" b="1" dirty="0">
                          <a:solidFill>
                            <a:srgbClr val="FFFFFF"/>
                          </a:solidFill>
                          <a:latin typeface="微软雅黑" panose="020B0503020204020204" pitchFamily="34" charset="-122"/>
                          <a:ea typeface="宋体" panose="02010600030101010101" pitchFamily="2" charset="-122"/>
                          <a:cs typeface="+mn-ea"/>
                          <a:sym typeface="Arial" panose="020B0604020202020204" pitchFamily="34" charset="0"/>
                        </a:rPr>
                        <a:t>）</a:t>
                      </a:r>
                      <a:endParaRPr lang="en-US" altLang="zh-CN" sz="1200" b="1" dirty="0">
                        <a:solidFill>
                          <a:srgbClr val="FFFFFF"/>
                        </a:solidFill>
                        <a:latin typeface="微软雅黑" panose="020B0503020204020204" pitchFamily="34" charset="-122"/>
                        <a:ea typeface="宋体" panose="02010600030101010101" pitchFamily="2" charset="-122"/>
                        <a:cs typeface="+mn-ea"/>
                        <a:sym typeface="Arial" panose="020B0604020202020204" pitchFamily="34" charset="0"/>
                      </a:endParaRPr>
                    </a:p>
                  </p:txBody>
                </p:sp>
              </p:grpSp>
              <p:grpSp>
                <p:nvGrpSpPr>
                  <p:cNvPr id="19" name="组合 135"/>
                  <p:cNvGrpSpPr/>
                  <p:nvPr/>
                </p:nvGrpSpPr>
                <p:grpSpPr>
                  <a:xfrm>
                    <a:off x="2762586" y="805154"/>
                    <a:ext cx="2303005" cy="1696784"/>
                    <a:chOff x="-121653" y="0"/>
                    <a:chExt cx="2303005" cy="1696784"/>
                  </a:xfrm>
                </p:grpSpPr>
                <p:grpSp>
                  <p:nvGrpSpPr>
                    <p:cNvPr id="20" name="Group 29"/>
                    <p:cNvGrpSpPr/>
                    <p:nvPr/>
                  </p:nvGrpSpPr>
                  <p:grpSpPr>
                    <a:xfrm>
                      <a:off x="0" y="0"/>
                      <a:ext cx="2057909" cy="1696784"/>
                      <a:chOff x="0" y="0"/>
                      <a:chExt cx="1549" cy="1351"/>
                    </a:xfrm>
                  </p:grpSpPr>
                  <p:sp>
                    <p:nvSpPr>
                      <p:cNvPr id="63548" name="AutoShape 30"/>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49" name="AutoShape 31"/>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50" name="AutoShape 32"/>
                      <p:cNvSpPr/>
                      <p:nvPr/>
                    </p:nvSpPr>
                    <p:spPr>
                      <a:xfrm>
                        <a:off x="90" y="91"/>
                        <a:ext cx="1350" cy="1168"/>
                      </a:xfrm>
                      <a:prstGeom prst="hexagon">
                        <a:avLst>
                          <a:gd name="adj" fmla="val 28895"/>
                          <a:gd name="vf" fmla="val 115470"/>
                        </a:avLst>
                      </a:prstGeom>
                      <a:gradFill rotWithShape="1">
                        <a:gsLst>
                          <a:gs pos="0">
                            <a:srgbClr val="216D4B"/>
                          </a:gs>
                          <a:gs pos="100000">
                            <a:srgbClr val="41D592"/>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47" name="Text Box 33"/>
                    <p:cNvSpPr/>
                    <p:nvPr/>
                  </p:nvSpPr>
                  <p:spPr>
                    <a:xfrm>
                      <a:off x="-121653" y="627022"/>
                      <a:ext cx="2303005" cy="382465"/>
                    </a:xfrm>
                    <a:prstGeom prst="rect">
                      <a:avLst/>
                    </a:prstGeom>
                    <a:noFill/>
                    <a:ln w="9525">
                      <a:noFill/>
                    </a:ln>
                  </p:spPr>
                  <p:txBody>
                    <a:bodyPr wrap="squar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Barium sulfate</a:t>
                      </a:r>
                      <a:endParaRPr lang="en-US" altLang="zh-CN" sz="12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grpSp>
              <p:nvGrpSpPr>
                <p:cNvPr id="21" name="组合 191"/>
                <p:cNvGrpSpPr/>
                <p:nvPr/>
              </p:nvGrpSpPr>
              <p:grpSpPr>
                <a:xfrm>
                  <a:off x="7262" y="25"/>
                  <a:ext cx="6643" cy="4320"/>
                  <a:chOff x="0" y="0"/>
                  <a:chExt cx="4971657" cy="4870450"/>
                </a:xfrm>
              </p:grpSpPr>
              <p:grpSp>
                <p:nvGrpSpPr>
                  <p:cNvPr id="22" name="Group 4"/>
                  <p:cNvGrpSpPr/>
                  <p:nvPr/>
                </p:nvGrpSpPr>
                <p:grpSpPr>
                  <a:xfrm>
                    <a:off x="1453496" y="0"/>
                    <a:ext cx="1954213" cy="1622425"/>
                    <a:chOff x="0" y="0"/>
                    <a:chExt cx="1192" cy="959"/>
                  </a:xfrm>
                </p:grpSpPr>
                <p:grpSp>
                  <p:nvGrpSpPr>
                    <p:cNvPr id="23" name="Group 5"/>
                    <p:cNvGrpSpPr/>
                    <p:nvPr/>
                  </p:nvGrpSpPr>
                  <p:grpSpPr>
                    <a:xfrm>
                      <a:off x="0" y="0"/>
                      <a:ext cx="1192" cy="959"/>
                      <a:chOff x="0" y="0"/>
                      <a:chExt cx="1549" cy="1351"/>
                    </a:xfrm>
                  </p:grpSpPr>
                  <p:sp>
                    <p:nvSpPr>
                      <p:cNvPr id="63536" name="AutoShape 6"/>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37" name="AutoShape 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38" name="AutoShape 8"/>
                      <p:cNvSpPr/>
                      <p:nvPr/>
                    </p:nvSpPr>
                    <p:spPr>
                      <a:xfrm>
                        <a:off x="90" y="80"/>
                        <a:ext cx="1350" cy="1168"/>
                      </a:xfrm>
                      <a:prstGeom prst="hexagon">
                        <a:avLst>
                          <a:gd name="adj" fmla="val 28895"/>
                          <a:gd name="vf" fmla="val 115470"/>
                        </a:avLst>
                      </a:prstGeom>
                      <a:gradFill rotWithShape="1">
                        <a:gsLst>
                          <a:gs pos="0">
                            <a:srgbClr val="7262EC"/>
                          </a:gs>
                          <a:gs pos="100000">
                            <a:srgbClr val="2614AA"/>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35" name="Text Box 9"/>
                    <p:cNvSpPr/>
                    <p:nvPr/>
                  </p:nvSpPr>
                  <p:spPr>
                    <a:xfrm>
                      <a:off x="72" y="295"/>
                      <a:ext cx="1060" cy="332"/>
                    </a:xfrm>
                    <a:prstGeom prst="rect">
                      <a:avLst/>
                    </a:prstGeom>
                    <a:noFill/>
                    <a:ln w="9525">
                      <a:noFill/>
                    </a:ln>
                  </p:spPr>
                  <p:txBody>
                    <a:bodyPr wrap="non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000" b="1" dirty="0">
                          <a:solidFill>
                            <a:srgbClr val="FFFFFF"/>
                          </a:solidFill>
                          <a:ea typeface="宋体" panose="02010600030101010101" pitchFamily="2" charset="-122"/>
                          <a:cs typeface="+mn-ea"/>
                          <a:sym typeface="Arial" panose="020B0604020202020204" pitchFamily="34" charset="0"/>
                        </a:rPr>
                        <a:t>Stannous Sulfate</a:t>
                      </a:r>
                    </a:p>
                    <a:p>
                      <a:pPr algn="ctr" defTabSz="893826" eaLnBrk="1" hangingPunct="1"/>
                      <a:r>
                        <a:rPr lang="en-US" altLang="zh-CN" sz="1000" b="1" dirty="0">
                          <a:solidFill>
                            <a:srgbClr val="FFFFFF"/>
                          </a:solidFill>
                          <a:ea typeface="宋体" panose="02010600030101010101" pitchFamily="2" charset="-122"/>
                          <a:cs typeface="+mn-ea"/>
                          <a:sym typeface="Arial" panose="020B0604020202020204" pitchFamily="34" charset="0"/>
                        </a:rPr>
                        <a:t>Antimony Trioxide</a:t>
                      </a:r>
                      <a:endParaRPr lang="en-US" altLang="zh-CN" sz="10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nvGrpSpPr>
                  <p:cNvPr id="24" name="Group 10"/>
                  <p:cNvGrpSpPr/>
                  <p:nvPr/>
                </p:nvGrpSpPr>
                <p:grpSpPr>
                  <a:xfrm>
                    <a:off x="0" y="809625"/>
                    <a:ext cx="1985309" cy="1620838"/>
                    <a:chOff x="0" y="0"/>
                    <a:chExt cx="1211" cy="959"/>
                  </a:xfrm>
                </p:grpSpPr>
                <p:grpSp>
                  <p:nvGrpSpPr>
                    <p:cNvPr id="25" name="Group 11"/>
                    <p:cNvGrpSpPr/>
                    <p:nvPr/>
                  </p:nvGrpSpPr>
                  <p:grpSpPr>
                    <a:xfrm>
                      <a:off x="18" y="0"/>
                      <a:ext cx="1193" cy="959"/>
                      <a:chOff x="0" y="0"/>
                      <a:chExt cx="1549" cy="1351"/>
                    </a:xfrm>
                  </p:grpSpPr>
                  <p:sp>
                    <p:nvSpPr>
                      <p:cNvPr id="63531" name="AutoShape 12"/>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32" name="AutoShape 13"/>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33" name="AutoShape 14"/>
                      <p:cNvSpPr/>
                      <p:nvPr/>
                    </p:nvSpPr>
                    <p:spPr>
                      <a:xfrm>
                        <a:off x="90" y="80"/>
                        <a:ext cx="1350" cy="1168"/>
                      </a:xfrm>
                      <a:prstGeom prst="hexagon">
                        <a:avLst>
                          <a:gd name="adj" fmla="val 28895"/>
                          <a:gd name="vf" fmla="val 115470"/>
                        </a:avLst>
                      </a:prstGeom>
                      <a:gradFill rotWithShape="1">
                        <a:gsLst>
                          <a:gs pos="0">
                            <a:srgbClr val="45A2D6"/>
                          </a:gs>
                          <a:gs pos="100000">
                            <a:srgbClr val="49ACE3"/>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30" name="Text Box 15"/>
                    <p:cNvSpPr/>
                    <p:nvPr/>
                  </p:nvSpPr>
                  <p:spPr>
                    <a:xfrm>
                      <a:off x="0" y="340"/>
                      <a:ext cx="1183" cy="228"/>
                    </a:xfrm>
                    <a:prstGeom prst="rect">
                      <a:avLst/>
                    </a:prstGeom>
                    <a:noFill/>
                    <a:ln w="9525">
                      <a:noFill/>
                    </a:ln>
                  </p:spPr>
                  <p:txBody>
                    <a:bodyPr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Nano-silica Sol</a:t>
                      </a:r>
                    </a:p>
                  </p:txBody>
                </p:sp>
              </p:grpSp>
              <p:grpSp>
                <p:nvGrpSpPr>
                  <p:cNvPr id="26" name="Group 16"/>
                  <p:cNvGrpSpPr/>
                  <p:nvPr/>
                </p:nvGrpSpPr>
                <p:grpSpPr>
                  <a:xfrm>
                    <a:off x="1453498" y="1622425"/>
                    <a:ext cx="1954214" cy="1620838"/>
                    <a:chOff x="0" y="0"/>
                    <a:chExt cx="1192" cy="959"/>
                  </a:xfrm>
                </p:grpSpPr>
                <p:grpSp>
                  <p:nvGrpSpPr>
                    <p:cNvPr id="27" name="Group 17"/>
                    <p:cNvGrpSpPr/>
                    <p:nvPr/>
                  </p:nvGrpSpPr>
                  <p:grpSpPr>
                    <a:xfrm>
                      <a:off x="0" y="0"/>
                      <a:ext cx="1192" cy="959"/>
                      <a:chOff x="0" y="0"/>
                      <a:chExt cx="1549" cy="1351"/>
                    </a:xfrm>
                  </p:grpSpPr>
                  <p:sp>
                    <p:nvSpPr>
                      <p:cNvPr id="63526" name="AutoShape 18"/>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27" name="AutoShape 19"/>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28" name="AutoShape 20"/>
                      <p:cNvSpPr/>
                      <p:nvPr/>
                    </p:nvSpPr>
                    <p:spPr>
                      <a:xfrm>
                        <a:off x="90" y="80"/>
                        <a:ext cx="1350" cy="1168"/>
                      </a:xfrm>
                      <a:prstGeom prst="hexagon">
                        <a:avLst>
                          <a:gd name="adj" fmla="val 28895"/>
                          <a:gd name="vf" fmla="val 115470"/>
                        </a:avLst>
                      </a:prstGeom>
                      <a:gradFill rotWithShape="1">
                        <a:gsLst>
                          <a:gs pos="0">
                            <a:srgbClr val="182F5E"/>
                          </a:gs>
                          <a:gs pos="100000">
                            <a:srgbClr val="3366CC"/>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25" name="Text Box 21"/>
                    <p:cNvSpPr/>
                    <p:nvPr/>
                  </p:nvSpPr>
                  <p:spPr>
                    <a:xfrm>
                      <a:off x="72" y="356"/>
                      <a:ext cx="996" cy="228"/>
                    </a:xfrm>
                    <a:prstGeom prst="rect">
                      <a:avLst/>
                    </a:prstGeom>
                    <a:noFill/>
                    <a:ln w="9525">
                      <a:noFill/>
                    </a:ln>
                  </p:spPr>
                  <p:txBody>
                    <a:bodyPr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 Fiber Flock</a:t>
                      </a:r>
                      <a:endParaRPr lang="en-US" altLang="zh-CN" sz="12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nvGrpSpPr>
                  <p:cNvPr id="28" name="Group 34"/>
                  <p:cNvGrpSpPr/>
                  <p:nvPr/>
                </p:nvGrpSpPr>
                <p:grpSpPr>
                  <a:xfrm>
                    <a:off x="29509" y="2435225"/>
                    <a:ext cx="1955801" cy="1622425"/>
                    <a:chOff x="0" y="0"/>
                    <a:chExt cx="1193" cy="959"/>
                  </a:xfrm>
                </p:grpSpPr>
                <p:grpSp>
                  <p:nvGrpSpPr>
                    <p:cNvPr id="29" name="Group 35"/>
                    <p:cNvGrpSpPr/>
                    <p:nvPr/>
                  </p:nvGrpSpPr>
                  <p:grpSpPr>
                    <a:xfrm>
                      <a:off x="0" y="0"/>
                      <a:ext cx="1193" cy="959"/>
                      <a:chOff x="0" y="0"/>
                      <a:chExt cx="1549" cy="1351"/>
                    </a:xfrm>
                  </p:grpSpPr>
                  <p:sp>
                    <p:nvSpPr>
                      <p:cNvPr id="63521" name="AutoShape 36"/>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22" name="AutoShape 3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23" name="AutoShape 38"/>
                      <p:cNvSpPr/>
                      <p:nvPr/>
                    </p:nvSpPr>
                    <p:spPr>
                      <a:xfrm>
                        <a:off x="106" y="80"/>
                        <a:ext cx="1350" cy="1168"/>
                      </a:xfrm>
                      <a:prstGeom prst="hexagon">
                        <a:avLst>
                          <a:gd name="adj" fmla="val 28895"/>
                          <a:gd name="vf" fmla="val 115470"/>
                        </a:avLst>
                      </a:prstGeom>
                      <a:gradFill rotWithShape="1">
                        <a:gsLst>
                          <a:gs pos="0">
                            <a:srgbClr val="0082AD"/>
                          </a:gs>
                          <a:gs pos="100000">
                            <a:srgbClr val="0099CC"/>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20" name="Text Box 39"/>
                    <p:cNvSpPr/>
                    <p:nvPr/>
                  </p:nvSpPr>
                  <p:spPr>
                    <a:xfrm>
                      <a:off x="102" y="331"/>
                      <a:ext cx="992" cy="373"/>
                    </a:xfrm>
                    <a:prstGeom prst="rect">
                      <a:avLst/>
                    </a:prstGeom>
                    <a:noFill/>
                    <a:ln w="9525">
                      <a:noFill/>
                    </a:ln>
                  </p:spPr>
                  <p:txBody>
                    <a:bodyPr wrap="none"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Cork Powder/ </a:t>
                      </a:r>
                    </a:p>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Mold coat</a:t>
                      </a:r>
                      <a:endParaRPr lang="en-US" altLang="zh-CN" sz="1200" b="1" dirty="0">
                        <a:solidFill>
                          <a:srgbClr val="FFFFFF"/>
                        </a:solidFill>
                        <a:latin typeface="Calibri" panose="020F0502020204030204" pitchFamily="34" charset="0"/>
                        <a:ea typeface="宋体" panose="02010600030101010101" pitchFamily="2" charset="-122"/>
                        <a:cs typeface="+mn-ea"/>
                        <a:sym typeface="Arial" panose="020B0604020202020204" pitchFamily="34" charset="0"/>
                      </a:endParaRPr>
                    </a:p>
                  </p:txBody>
                </p:sp>
              </p:grpSp>
              <p:grpSp>
                <p:nvGrpSpPr>
                  <p:cNvPr id="30" name="Group 40"/>
                  <p:cNvGrpSpPr/>
                  <p:nvPr/>
                </p:nvGrpSpPr>
                <p:grpSpPr>
                  <a:xfrm>
                    <a:off x="1453497" y="3248025"/>
                    <a:ext cx="1954214" cy="1622425"/>
                    <a:chOff x="0" y="0"/>
                    <a:chExt cx="1192" cy="959"/>
                  </a:xfrm>
                </p:grpSpPr>
                <p:grpSp>
                  <p:nvGrpSpPr>
                    <p:cNvPr id="31" name="Group 41"/>
                    <p:cNvGrpSpPr/>
                    <p:nvPr/>
                  </p:nvGrpSpPr>
                  <p:grpSpPr>
                    <a:xfrm>
                      <a:off x="0" y="0"/>
                      <a:ext cx="1192" cy="959"/>
                      <a:chOff x="0" y="0"/>
                      <a:chExt cx="1549" cy="1351"/>
                    </a:xfrm>
                  </p:grpSpPr>
                  <p:sp>
                    <p:nvSpPr>
                      <p:cNvPr id="63516" name="AutoShape 42"/>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17" name="AutoShape 43"/>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18" name="AutoShape 44"/>
                      <p:cNvSpPr/>
                      <p:nvPr/>
                    </p:nvSpPr>
                    <p:spPr>
                      <a:xfrm>
                        <a:off x="90" y="80"/>
                        <a:ext cx="1350" cy="1168"/>
                      </a:xfrm>
                      <a:prstGeom prst="hexagon">
                        <a:avLst>
                          <a:gd name="adj" fmla="val 28895"/>
                          <a:gd name="vf" fmla="val 115470"/>
                        </a:avLst>
                      </a:prstGeom>
                      <a:gradFill rotWithShape="1">
                        <a:gsLst>
                          <a:gs pos="0">
                            <a:srgbClr val="185E5E"/>
                          </a:gs>
                          <a:gs pos="100000">
                            <a:srgbClr val="33CCCC"/>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15" name="Text Box 45"/>
                    <p:cNvSpPr/>
                    <p:nvPr/>
                  </p:nvSpPr>
                  <p:spPr>
                    <a:xfrm>
                      <a:off x="85" y="380"/>
                      <a:ext cx="955" cy="227"/>
                    </a:xfrm>
                    <a:prstGeom prst="rect">
                      <a:avLst/>
                    </a:prstGeom>
                    <a:noFill/>
                    <a:ln w="9525">
                      <a:noFill/>
                    </a:ln>
                  </p:spPr>
                  <p:txBody>
                    <a:bodyPr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Fumed Silica</a:t>
                      </a:r>
                      <a:endParaRPr lang="en-US" altLang="zh-CN" sz="1400" dirty="0">
                        <a:solidFill>
                          <a:srgbClr val="FFFFFF"/>
                        </a:solidFill>
                        <a:latin typeface="Calibri" panose="020F0502020204030204" pitchFamily="34" charset="0"/>
                        <a:ea typeface="微软雅黑" panose="020B0503020204020204" pitchFamily="34" charset="-122"/>
                        <a:sym typeface="Arial" panose="020B0604020202020204" pitchFamily="34" charset="0"/>
                      </a:endParaRPr>
                    </a:p>
                  </p:txBody>
                </p:sp>
              </p:grpSp>
              <p:grpSp>
                <p:nvGrpSpPr>
                  <p:cNvPr id="96" name="组合 4"/>
                  <p:cNvGrpSpPr/>
                  <p:nvPr/>
                </p:nvGrpSpPr>
                <p:grpSpPr>
                  <a:xfrm>
                    <a:off x="2913747" y="2435225"/>
                    <a:ext cx="2057909" cy="1661517"/>
                    <a:chOff x="0" y="0"/>
                    <a:chExt cx="1955982" cy="1621487"/>
                  </a:xfrm>
                </p:grpSpPr>
                <p:grpSp>
                  <p:nvGrpSpPr>
                    <p:cNvPr id="97" name="Group 29"/>
                    <p:cNvGrpSpPr/>
                    <p:nvPr/>
                  </p:nvGrpSpPr>
                  <p:grpSpPr>
                    <a:xfrm>
                      <a:off x="0" y="0"/>
                      <a:ext cx="1955982" cy="1621487"/>
                      <a:chOff x="0" y="0"/>
                      <a:chExt cx="1549" cy="1351"/>
                    </a:xfrm>
                  </p:grpSpPr>
                  <p:sp>
                    <p:nvSpPr>
                      <p:cNvPr id="63511" name="AutoShape 30"/>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12" name="AutoShape 31"/>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13" name="AutoShape 32"/>
                      <p:cNvSpPr/>
                      <p:nvPr/>
                    </p:nvSpPr>
                    <p:spPr>
                      <a:xfrm>
                        <a:off x="90" y="80"/>
                        <a:ext cx="1350" cy="1168"/>
                      </a:xfrm>
                      <a:prstGeom prst="hexagon">
                        <a:avLst>
                          <a:gd name="adj" fmla="val 28895"/>
                          <a:gd name="vf" fmla="val 115470"/>
                        </a:avLst>
                      </a:prstGeom>
                      <a:gradFill rotWithShape="1">
                        <a:gsLst>
                          <a:gs pos="0">
                            <a:srgbClr val="216D4B"/>
                          </a:gs>
                          <a:gs pos="100000">
                            <a:srgbClr val="41D592"/>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10" name="Text Box 33"/>
                    <p:cNvSpPr/>
                    <p:nvPr/>
                  </p:nvSpPr>
                  <p:spPr>
                    <a:xfrm>
                      <a:off x="97230" y="459356"/>
                      <a:ext cx="1674924" cy="635163"/>
                    </a:xfrm>
                    <a:prstGeom prst="rect">
                      <a:avLst/>
                    </a:prstGeom>
                    <a:noFill/>
                    <a:ln w="9525">
                      <a:noFill/>
                    </a:ln>
                  </p:spPr>
                  <p:txBody>
                    <a:bodyPr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KL-99 Anti-oxidation Oil</a:t>
                      </a:r>
                    </a:p>
                  </p:txBody>
                </p:sp>
              </p:grpSp>
              <p:grpSp>
                <p:nvGrpSpPr>
                  <p:cNvPr id="99" name="组合 198"/>
                  <p:cNvGrpSpPr/>
                  <p:nvPr/>
                </p:nvGrpSpPr>
                <p:grpSpPr>
                  <a:xfrm>
                    <a:off x="2913748" y="805154"/>
                    <a:ext cx="2057909" cy="1696784"/>
                    <a:chOff x="0" y="0"/>
                    <a:chExt cx="2057909" cy="1696784"/>
                  </a:xfrm>
                </p:grpSpPr>
                <p:grpSp>
                  <p:nvGrpSpPr>
                    <p:cNvPr id="100" name="Group 29"/>
                    <p:cNvGrpSpPr/>
                    <p:nvPr/>
                  </p:nvGrpSpPr>
                  <p:grpSpPr>
                    <a:xfrm>
                      <a:off x="0" y="0"/>
                      <a:ext cx="2057909" cy="1696784"/>
                      <a:chOff x="0" y="0"/>
                      <a:chExt cx="1549" cy="1351"/>
                    </a:xfrm>
                  </p:grpSpPr>
                  <p:sp>
                    <p:nvSpPr>
                      <p:cNvPr id="63506" name="AutoShape 30"/>
                      <p:cNvSpPr/>
                      <p:nvPr/>
                    </p:nvSpPr>
                    <p:spPr>
                      <a:xfrm>
                        <a:off x="13" y="23"/>
                        <a:ext cx="1536" cy="1328"/>
                      </a:xfrm>
                      <a:prstGeom prst="hexagon">
                        <a:avLst>
                          <a:gd name="adj" fmla="val 28915"/>
                          <a:gd name="vf" fmla="val 115470"/>
                        </a:avLst>
                      </a:prstGeom>
                      <a:solidFill>
                        <a:srgbClr val="808080"/>
                      </a:solidFill>
                      <a:ln w="9525">
                        <a:noFill/>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07" name="AutoShape 31"/>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499">
                            <a:srgbClr val="E6E6E6">
                              <a:alpha val="100000"/>
                            </a:srgbClr>
                          </a:gs>
                          <a:gs pos="65999">
                            <a:srgbClr val="7D8496">
                              <a:alpha val="100000"/>
                            </a:srgbClr>
                          </a:gs>
                          <a:gs pos="73499">
                            <a:srgbClr val="E6E6E6">
                              <a:alpha val="100000"/>
                            </a:srgbClr>
                          </a:gs>
                          <a:gs pos="92499">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3508" name="AutoShape 32"/>
                      <p:cNvSpPr/>
                      <p:nvPr/>
                    </p:nvSpPr>
                    <p:spPr>
                      <a:xfrm>
                        <a:off x="90" y="80"/>
                        <a:ext cx="1350" cy="1168"/>
                      </a:xfrm>
                      <a:prstGeom prst="hexagon">
                        <a:avLst>
                          <a:gd name="adj" fmla="val 28895"/>
                          <a:gd name="vf" fmla="val 115470"/>
                        </a:avLst>
                      </a:prstGeom>
                      <a:gradFill rotWithShape="1">
                        <a:gsLst>
                          <a:gs pos="0">
                            <a:srgbClr val="216D4B"/>
                          </a:gs>
                          <a:gs pos="100000">
                            <a:srgbClr val="41D592"/>
                          </a:gs>
                        </a:gsLst>
                        <a:lin ang="18900000" scaled="1"/>
                        <a:tileRect/>
                      </a:gradFill>
                      <a:ln w="9525" cap="flat" cmpd="sng">
                        <a:solidFill>
                          <a:srgbClr val="FFFFFF"/>
                        </a:solidFill>
                        <a:prstDash val="solid"/>
                        <a:miter/>
                        <a:headEnd type="none" w="med" len="med"/>
                        <a:tailEnd type="none" w="med" len="med"/>
                      </a:ln>
                    </p:spPr>
                    <p:txBody>
                      <a:bodyPr wrap="none" lIns="81829" tIns="40915" rIns="81829" bIns="40915" anchor="ct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defTabSz="893826" eaLnBrk="1" hangingPunct="1"/>
                        <a:endParaRPr lang="zh-CN" altLang="en-US" sz="1400"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63505" name="Text Box 33"/>
                    <p:cNvSpPr/>
                    <p:nvPr/>
                  </p:nvSpPr>
                  <p:spPr>
                    <a:xfrm>
                      <a:off x="169457" y="484436"/>
                      <a:ext cx="1794271" cy="650844"/>
                    </a:xfrm>
                    <a:prstGeom prst="rect">
                      <a:avLst/>
                    </a:prstGeom>
                    <a:noFill/>
                    <a:ln w="9525">
                      <a:noFill/>
                    </a:ln>
                  </p:spPr>
                  <p:txBody>
                    <a:bodyPr lIns="81829" tIns="40915" rIns="81829" bIns="40915">
                      <a:spAutoFit/>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600" b="0" i="0" u="none" kern="1200" baseline="0">
                          <a:solidFill>
                            <a:schemeClr val="tx1"/>
                          </a:solidFill>
                          <a:latin typeface="Arial" panose="020B0604020202020204" pitchFamily="34" charset="0"/>
                          <a:ea typeface="方正仿宋简体" charset="-122"/>
                        </a:defRPr>
                      </a:lvl9pPr>
                    </a:lstStyle>
                    <a:p>
                      <a:pPr algn="ctr" defTabSz="893826" eaLnBrk="1" hangingPunct="1"/>
                      <a:r>
                        <a:rPr lang="en-US" altLang="zh-CN" sz="1200" b="1" dirty="0">
                          <a:solidFill>
                            <a:srgbClr val="FFFFFF"/>
                          </a:solidFill>
                          <a:ea typeface="宋体" panose="02010600030101010101" pitchFamily="2" charset="-122"/>
                          <a:cs typeface="+mn-ea"/>
                          <a:sym typeface="Arial" panose="020B0604020202020204" pitchFamily="34" charset="0"/>
                        </a:rPr>
                        <a:t>Seamless Pasting Belt</a:t>
                      </a:r>
                    </a:p>
                  </p:txBody>
                </p:sp>
              </p:grpSp>
            </p:grpSp>
          </p:grpSp>
        </p:grpSp>
        <p:pic>
          <p:nvPicPr>
            <p:cNvPr id="63491" name="图片 3"/>
            <p:cNvPicPr>
              <a:picLocks noChangeAspect="1"/>
            </p:cNvPicPr>
            <p:nvPr/>
          </p:nvPicPr>
          <p:blipFill>
            <a:blip r:embed="rId2" cstate="print"/>
            <a:stretch>
              <a:fillRect/>
            </a:stretch>
          </p:blipFill>
          <p:spPr>
            <a:xfrm>
              <a:off x="5964" y="4131"/>
              <a:ext cx="1650" cy="662"/>
            </a:xfrm>
            <a:prstGeom prst="rect">
              <a:avLst/>
            </a:prstGeom>
            <a:noFill/>
            <a:ln w="9525">
              <a:noFill/>
            </a:ln>
          </p:spPr>
        </p:pic>
      </p:grpSp>
      <p:sp>
        <p:nvSpPr>
          <p:cNvPr id="98" name="TextBox 97"/>
          <p:cNvSpPr txBox="1"/>
          <p:nvPr/>
        </p:nvSpPr>
        <p:spPr>
          <a:xfrm>
            <a:off x="526740" y="292273"/>
            <a:ext cx="1266194" cy="367254"/>
          </a:xfrm>
          <a:prstGeom prst="rect">
            <a:avLst/>
          </a:prstGeom>
          <a:solidFill>
            <a:srgbClr val="0070C0"/>
          </a:solidFill>
        </p:spPr>
        <p:txBody>
          <a:bodyPr wrap="square" lIns="89383" tIns="44691" rIns="89383" bIns="44691" rtlCol="0">
            <a:spAutoFit/>
          </a:bodyPr>
          <a:lstStyle/>
          <a:p>
            <a:r>
              <a:rPr lang="en-US" altLang="zh-CN" sz="1800" b="1" dirty="0">
                <a:solidFill>
                  <a:schemeClr val="accent5"/>
                </a:solidFill>
              </a:rPr>
              <a:t>Products</a:t>
            </a:r>
            <a:endParaRPr lang="zh-CN" altLang="en-US" sz="1800" b="1" dirty="0">
              <a:solidFill>
                <a:schemeClr val="accent5"/>
              </a:solidFill>
            </a:endParaRPr>
          </a:p>
        </p:txBody>
      </p:sp>
    </p:spTree>
    <p:extLst>
      <p:ext uri="{BB962C8B-B14F-4D97-AF65-F5344CB8AC3E}">
        <p14:creationId xmlns:p14="http://schemas.microsoft.com/office/powerpoint/2010/main" val="35710197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p:nvPr/>
        </p:nvSpPr>
        <p:spPr>
          <a:xfrm>
            <a:off x="592732" y="277866"/>
            <a:ext cx="2323154" cy="346243"/>
          </a:xfrm>
          <a:prstGeom prst="rect">
            <a:avLst/>
          </a:prstGeom>
          <a:solidFill>
            <a:srgbClr val="2E75B6"/>
          </a:solidFill>
          <a:ln w="9525">
            <a:noFill/>
          </a:ln>
        </p:spPr>
        <p:txBody>
          <a:bodyPr wrap="square" lIns="68575" tIns="34287" rIns="68575" bIns="34287">
            <a:spAutoFit/>
          </a:bodyPr>
          <a:lstStyle/>
          <a:p>
            <a:pPr lvl="0"/>
            <a:r>
              <a:rPr lang="en-US" altLang="zh-CN" sz="1800" b="1" dirty="0">
                <a:solidFill>
                  <a:srgbClr val="F5F7F7"/>
                </a:solidFill>
                <a:ea typeface="微软雅黑" panose="020B0503020204020204" pitchFamily="34" charset="-122"/>
                <a:sym typeface="方正仿宋简体" charset="-122"/>
              </a:rPr>
              <a:t>MAIN CUSTOMERS</a:t>
            </a:r>
            <a:endParaRPr lang="zh-CN" altLang="en-US" sz="1800" b="1" dirty="0">
              <a:solidFill>
                <a:srgbClr val="F5F7F7"/>
              </a:solidFill>
              <a:ea typeface="微软雅黑" panose="020B0503020204020204" pitchFamily="34" charset="-122"/>
              <a:sym typeface="方正仿宋简体"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85" y="960195"/>
            <a:ext cx="1517107" cy="695579"/>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2609" b="32898"/>
          <a:stretch>
            <a:fillRect/>
          </a:stretch>
        </p:blipFill>
        <p:spPr>
          <a:xfrm>
            <a:off x="2687992" y="1118152"/>
            <a:ext cx="1859161" cy="525277"/>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20924" b="17892"/>
          <a:stretch>
            <a:fillRect/>
          </a:stretch>
        </p:blipFill>
        <p:spPr>
          <a:xfrm>
            <a:off x="4877526" y="1065972"/>
            <a:ext cx="1719572" cy="589801"/>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2529" y="972834"/>
            <a:ext cx="1058052" cy="823845"/>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286" y="2286931"/>
            <a:ext cx="1517107" cy="614362"/>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7991" y="2131942"/>
            <a:ext cx="1741934" cy="769353"/>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7522" y="2286933"/>
            <a:ext cx="1719575" cy="478630"/>
          </a:xfrm>
          <a:prstGeom prst="rect">
            <a:avLst/>
          </a:prstGeom>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4696" y="2195027"/>
            <a:ext cx="1453262" cy="706267"/>
          </a:xfrm>
          <a:prstGeom prst="rect">
            <a:avLst/>
          </a:prstGeom>
        </p:spPr>
      </p:pic>
      <p:pic>
        <p:nvPicPr>
          <p:cNvPr id="11" name="图片 10"/>
          <p:cNvPicPr>
            <a:picLocks noChangeAspect="1"/>
          </p:cNvPicPr>
          <p:nvPr/>
        </p:nvPicPr>
        <p:blipFill rotWithShape="1">
          <a:blip r:embed="rId11" cstate="print">
            <a:extLst>
              <a:ext uri="{28A0092B-C50C-407E-A947-70E740481C1C}">
                <a14:useLocalDpi xmlns:a14="http://schemas.microsoft.com/office/drawing/2010/main" val="0"/>
              </a:ext>
            </a:extLst>
          </a:blip>
          <a:srcRect t="29390" b="29131"/>
          <a:stretch>
            <a:fillRect/>
          </a:stretch>
        </p:blipFill>
        <p:spPr>
          <a:xfrm>
            <a:off x="725664" y="3583622"/>
            <a:ext cx="1514729" cy="568450"/>
          </a:xfrm>
          <a:prstGeom prst="rect">
            <a:avLst/>
          </a:prstGeom>
        </p:spPr>
      </p:pic>
      <p:pic>
        <p:nvPicPr>
          <p:cNvPr id="12" name="图片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7991" y="3583622"/>
            <a:ext cx="1741934" cy="568450"/>
          </a:xfrm>
          <a:prstGeom prst="rect">
            <a:avLst/>
          </a:prstGeom>
        </p:spPr>
      </p:pic>
      <p:pic>
        <p:nvPicPr>
          <p:cNvPr id="13" name="图片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77522" y="3583622"/>
            <a:ext cx="1719575" cy="568450"/>
          </a:xfrm>
          <a:prstGeom prst="rect">
            <a:avLst/>
          </a:prstGeom>
        </p:spPr>
      </p:pic>
      <p:pic>
        <p:nvPicPr>
          <p:cNvPr id="15" name="图片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44696" y="3626795"/>
            <a:ext cx="1719575" cy="525277"/>
          </a:xfrm>
          <a:prstGeom prst="rect">
            <a:avLst/>
          </a:prstGeom>
        </p:spPr>
      </p:pic>
    </p:spTree>
    <p:extLst>
      <p:ext uri="{BB962C8B-B14F-4D97-AF65-F5344CB8AC3E}">
        <p14:creationId xmlns:p14="http://schemas.microsoft.com/office/powerpoint/2010/main" val="2341998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61" y="1236967"/>
            <a:ext cx="1461663" cy="411232"/>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723" y="3699125"/>
            <a:ext cx="1453263" cy="536892"/>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3720" y="3558203"/>
            <a:ext cx="1453263" cy="648221"/>
          </a:xfrm>
          <a:prstGeom prst="rect">
            <a:avLst/>
          </a:prstGeom>
        </p:spPr>
      </p:pic>
      <p:pic>
        <p:nvPicPr>
          <p:cNvPr id="25" name="图片 24"/>
          <p:cNvPicPr>
            <a:picLocks noChangeAspect="1"/>
          </p:cNvPicPr>
          <p:nvPr/>
        </p:nvPicPr>
        <p:blipFill rotWithShape="1">
          <a:blip r:embed="rId6" cstate="print">
            <a:extLst>
              <a:ext uri="{28A0092B-C50C-407E-A947-70E740481C1C}">
                <a14:useLocalDpi xmlns:a14="http://schemas.microsoft.com/office/drawing/2010/main" val="0"/>
              </a:ext>
            </a:extLst>
          </a:blip>
          <a:srcRect t="15819" b="20180"/>
          <a:stretch/>
        </p:blipFill>
        <p:spPr>
          <a:xfrm>
            <a:off x="6949430" y="1236966"/>
            <a:ext cx="1695528" cy="559713"/>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847" y="3558203"/>
            <a:ext cx="1128985" cy="1017031"/>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2723" y="1236966"/>
            <a:ext cx="1741933" cy="559713"/>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847" y="2219445"/>
            <a:ext cx="1128985" cy="1017031"/>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2688" y="1184210"/>
            <a:ext cx="1770115" cy="682930"/>
          </a:xfrm>
          <a:prstGeom prst="rect">
            <a:avLst/>
          </a:prstGeom>
        </p:spPr>
      </p:pic>
      <p:sp>
        <p:nvSpPr>
          <p:cNvPr id="22" name="Rectangle 4"/>
          <p:cNvSpPr/>
          <p:nvPr/>
        </p:nvSpPr>
        <p:spPr>
          <a:xfrm>
            <a:off x="592731" y="277866"/>
            <a:ext cx="2395159" cy="346243"/>
          </a:xfrm>
          <a:prstGeom prst="rect">
            <a:avLst/>
          </a:prstGeom>
          <a:solidFill>
            <a:srgbClr val="2E75B6"/>
          </a:solidFill>
          <a:ln w="9525">
            <a:noFill/>
          </a:ln>
        </p:spPr>
        <p:txBody>
          <a:bodyPr wrap="square" lIns="68575" tIns="34287" rIns="68575" bIns="34287">
            <a:spAutoFit/>
          </a:bodyPr>
          <a:lstStyle/>
          <a:p>
            <a:pPr lvl="0"/>
            <a:r>
              <a:rPr lang="en-US" altLang="zh-CN" sz="1800" b="1" dirty="0">
                <a:solidFill>
                  <a:srgbClr val="F5F7F7"/>
                </a:solidFill>
                <a:ea typeface="微软雅黑" panose="020B0503020204020204" pitchFamily="34" charset="-122"/>
                <a:sym typeface="方正仿宋简体" charset="-122"/>
              </a:rPr>
              <a:t>MAIN CUSTOMERS</a:t>
            </a:r>
            <a:endParaRPr lang="zh-CN" altLang="en-US" sz="1800" b="1" dirty="0">
              <a:solidFill>
                <a:srgbClr val="F5F7F7"/>
              </a:solidFill>
              <a:ea typeface="微软雅黑" panose="020B0503020204020204" pitchFamily="34" charset="-122"/>
              <a:sym typeface="方正仿宋简体" charset="-122"/>
            </a:endParaRPr>
          </a:p>
        </p:txBody>
      </p:sp>
      <p:pic>
        <p:nvPicPr>
          <p:cNvPr id="45063" name="Picture 7" descr="Monbat Macedonia"/>
          <p:cNvPicPr>
            <a:picLocks noChangeAspect="1" noChangeArrowheads="1"/>
          </p:cNvPicPr>
          <p:nvPr/>
        </p:nvPicPr>
        <p:blipFill>
          <a:blip r:embed="rId11" cstate="print"/>
          <a:srcRect/>
          <a:stretch>
            <a:fillRect/>
          </a:stretch>
        </p:blipFill>
        <p:spPr bwMode="auto">
          <a:xfrm>
            <a:off x="6963699" y="3558203"/>
            <a:ext cx="1842448" cy="745660"/>
          </a:xfrm>
          <a:prstGeom prst="rect">
            <a:avLst/>
          </a:prstGeom>
          <a:noFill/>
        </p:spPr>
      </p:pic>
      <p:pic>
        <p:nvPicPr>
          <p:cNvPr id="21506" name="Picture 2" descr="http://www.livguard.com/wp-content/themes/livguard/assets/images/Livguard.png"/>
          <p:cNvPicPr>
            <a:picLocks noChangeAspect="1" noChangeArrowheads="1"/>
          </p:cNvPicPr>
          <p:nvPr/>
        </p:nvPicPr>
        <p:blipFill>
          <a:blip r:embed="rId12" cstate="print"/>
          <a:srcRect/>
          <a:stretch>
            <a:fillRect/>
          </a:stretch>
        </p:blipFill>
        <p:spPr bwMode="auto">
          <a:xfrm>
            <a:off x="7006658" y="2355735"/>
            <a:ext cx="1638300" cy="581026"/>
          </a:xfrm>
          <a:prstGeom prst="rect">
            <a:avLst/>
          </a:prstGeom>
          <a:noFill/>
        </p:spPr>
      </p:pic>
      <p:pic>
        <p:nvPicPr>
          <p:cNvPr id="21507" name="Picture 3"/>
          <p:cNvPicPr>
            <a:picLocks noChangeAspect="1" noChangeArrowheads="1"/>
          </p:cNvPicPr>
          <p:nvPr/>
        </p:nvPicPr>
        <p:blipFill>
          <a:blip r:embed="rId13" cstate="print"/>
          <a:srcRect/>
          <a:stretch>
            <a:fillRect/>
          </a:stretch>
        </p:blipFill>
        <p:spPr bwMode="auto">
          <a:xfrm>
            <a:off x="4923719" y="2398729"/>
            <a:ext cx="1672725" cy="677056"/>
          </a:xfrm>
          <a:prstGeom prst="rect">
            <a:avLst/>
          </a:prstGeom>
          <a:noFill/>
          <a:ln w="9525">
            <a:noFill/>
            <a:miter lim="800000"/>
            <a:headEnd/>
            <a:tailEnd/>
          </a:ln>
        </p:spPr>
      </p:pic>
      <p:pic>
        <p:nvPicPr>
          <p:cNvPr id="21508" name="Picture 4"/>
          <p:cNvPicPr>
            <a:picLocks noChangeAspect="1" noChangeArrowheads="1"/>
          </p:cNvPicPr>
          <p:nvPr/>
        </p:nvPicPr>
        <p:blipFill>
          <a:blip r:embed="rId14" cstate="print"/>
          <a:srcRect/>
          <a:stretch>
            <a:fillRect/>
          </a:stretch>
        </p:blipFill>
        <p:spPr bwMode="auto">
          <a:xfrm>
            <a:off x="2592723" y="2365261"/>
            <a:ext cx="1552575" cy="571500"/>
          </a:xfrm>
          <a:prstGeom prst="rect">
            <a:avLst/>
          </a:prstGeom>
          <a:noFill/>
          <a:ln w="9525">
            <a:noFill/>
            <a:miter lim="800000"/>
            <a:headEnd/>
            <a:tailEnd/>
          </a:ln>
        </p:spPr>
      </p:pic>
    </p:spTree>
    <p:extLst>
      <p:ext uri="{BB962C8B-B14F-4D97-AF65-F5344CB8AC3E}">
        <p14:creationId xmlns:p14="http://schemas.microsoft.com/office/powerpoint/2010/main" val="3541709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p:nvPr/>
        </p:nvSpPr>
        <p:spPr>
          <a:xfrm>
            <a:off x="400753" y="1131650"/>
            <a:ext cx="8159549" cy="3404756"/>
          </a:xfrm>
          <a:prstGeom prst="rect">
            <a:avLst/>
          </a:prstGeom>
          <a:noFill/>
          <a:ln w="9525">
            <a:noFill/>
          </a:ln>
        </p:spPr>
        <p:txBody>
          <a:bodyPr wrap="square" lIns="79988" tIns="39994" rIns="79988" bIns="39994">
            <a:spAutoFit/>
          </a:bodyPr>
          <a:lstStyle/>
          <a:p>
            <a:pPr algn="just"/>
            <a:r>
              <a:rPr lang="en-US" altLang="zh-CN" sz="2000" dirty="0" err="1">
                <a:solidFill>
                  <a:srgbClr val="2E75B6"/>
                </a:solidFill>
                <a:latin typeface="Calibri" pitchFamily="34" charset="0"/>
                <a:sym typeface="SimHei" pitchFamily="49" charset="-122"/>
              </a:rPr>
              <a:t>Jinkeli</a:t>
            </a:r>
            <a:r>
              <a:rPr lang="en-US" altLang="zh-CN" sz="2000" dirty="0">
                <a:solidFill>
                  <a:srgbClr val="2E75B6"/>
                </a:solidFill>
                <a:latin typeface="Calibri" pitchFamily="34" charset="0"/>
                <a:sym typeface="SimHei" pitchFamily="49" charset="-122"/>
              </a:rPr>
              <a:t> R&amp;D Center was founded in 2007, and it consists of process lab, cell testing lab and battery testing lab as well as materials analysis labs, </a:t>
            </a:r>
            <a:r>
              <a:rPr lang="en-US" altLang="zh-CN" sz="2000" dirty="0">
                <a:solidFill>
                  <a:srgbClr val="2E75B6"/>
                </a:solidFill>
                <a:latin typeface="Calibri" pitchFamily="34" charset="0"/>
                <a:sym typeface="Times New Roman" pitchFamily="18" charset="0"/>
              </a:rPr>
              <a:t>which are equipped with most advanced testing and experimental equipments. This enables us to develop the leading battery additives, advanced formula as well as the periodical battery tests of the products.</a:t>
            </a:r>
          </a:p>
          <a:p>
            <a:pPr algn="just"/>
            <a:endParaRPr lang="zh-CN" altLang="zh-CN" sz="2000" dirty="0">
              <a:solidFill>
                <a:srgbClr val="2E75B6"/>
              </a:solidFill>
              <a:latin typeface="Calibri" pitchFamily="34" charset="0"/>
              <a:sym typeface="Times New Roman" pitchFamily="18" charset="0"/>
            </a:endParaRPr>
          </a:p>
          <a:p>
            <a:pPr algn="just"/>
            <a:r>
              <a:rPr lang="en-US" altLang="zh-CN" sz="2000" dirty="0">
                <a:solidFill>
                  <a:srgbClr val="2E75B6"/>
                </a:solidFill>
                <a:latin typeface="Calibri" pitchFamily="34" charset="0"/>
                <a:sym typeface="Times New Roman" pitchFamily="18" charset="0"/>
              </a:rPr>
              <a:t>Besides, the center has worked closely with CBI, and the project was </a:t>
            </a:r>
            <a:r>
              <a:rPr lang="en-US" altLang="zh-CN" sz="2000" dirty="0">
                <a:solidFill>
                  <a:srgbClr val="2E75B6"/>
                </a:solidFill>
                <a:latin typeface="Calibri" pitchFamily="34" charset="0"/>
                <a:sym typeface="微软雅黑" pitchFamily="34" charset="-122"/>
              </a:rPr>
              <a:t>sponsored by them.  </a:t>
            </a:r>
            <a:r>
              <a:rPr lang="en-US" altLang="zh-CN" sz="2000" dirty="0">
                <a:solidFill>
                  <a:srgbClr val="2E75B6"/>
                </a:solidFill>
                <a:latin typeface="Calibri" pitchFamily="34" charset="0"/>
                <a:sym typeface="Times New Roman" pitchFamily="18" charset="0"/>
              </a:rPr>
              <a:t>We also work closely with Bulgaria Academy of Sciences, </a:t>
            </a:r>
            <a:r>
              <a:rPr lang="en-US" altLang="zh-CN" sz="2000" dirty="0" err="1">
                <a:solidFill>
                  <a:srgbClr val="2E75B6"/>
                </a:solidFill>
                <a:latin typeface="Calibri" pitchFamily="34" charset="0"/>
                <a:sym typeface="Times New Roman" pitchFamily="18" charset="0"/>
              </a:rPr>
              <a:t>Borregaard</a:t>
            </a:r>
            <a:r>
              <a:rPr lang="en-US" altLang="zh-CN" sz="2000" dirty="0">
                <a:solidFill>
                  <a:srgbClr val="2E75B6"/>
                </a:solidFill>
                <a:latin typeface="Calibri" pitchFamily="34" charset="0"/>
                <a:sym typeface="Times New Roman" pitchFamily="18" charset="0"/>
              </a:rPr>
              <a:t>, Cabot and other universities and institutions, We aim to be a globally leading providing complete solutions for battery additives.</a:t>
            </a:r>
            <a:endParaRPr lang="en-US" altLang="zh-CN" sz="2000" dirty="0">
              <a:sym typeface="Times New Roman" pitchFamily="18" charset="0"/>
            </a:endParaRPr>
          </a:p>
          <a:p>
            <a:pPr lvl="0" eaLnBrk="1" hangingPunct="1"/>
            <a:endParaRPr lang="zh-CN" altLang="en-US" dirty="0">
              <a:latin typeface="Arial" panose="020B0604020202020204" pitchFamily="34" charset="0"/>
              <a:ea typeface="宋体" panose="02010600030101010101" pitchFamily="2" charset="-122"/>
              <a:sym typeface="黑体" panose="02010609060101010101" pitchFamily="49" charset="-122"/>
            </a:endParaRPr>
          </a:p>
        </p:txBody>
      </p:sp>
      <p:sp>
        <p:nvSpPr>
          <p:cNvPr id="15364" name="Rectangle 2"/>
          <p:cNvSpPr>
            <a:spLocks noGrp="1"/>
          </p:cNvSpPr>
          <p:nvPr/>
        </p:nvSpPr>
        <p:spPr>
          <a:xfrm>
            <a:off x="400753" y="520408"/>
            <a:ext cx="2321355" cy="382151"/>
          </a:xfrm>
          <a:prstGeom prst="rect">
            <a:avLst/>
          </a:prstGeom>
          <a:solidFill>
            <a:srgbClr val="0070C0"/>
          </a:solidFill>
          <a:ln w="9525">
            <a:noFill/>
          </a:ln>
        </p:spPr>
        <p:txBody>
          <a:bodyPr lIns="79988" tIns="39994" rIns="79988" bIns="39994" anchor="ctr"/>
          <a:lstStyle/>
          <a:p>
            <a:pPr algn="ctr" defTabSz="800719">
              <a:lnSpc>
                <a:spcPct val="120000"/>
              </a:lnSpc>
            </a:pPr>
            <a:r>
              <a:rPr lang="en-US" altLang="zh-CN" sz="2300" b="1" dirty="0">
                <a:solidFill>
                  <a:schemeClr val="accent1"/>
                </a:solidFill>
                <a:latin typeface="等线light" charset="0"/>
                <a:ea typeface="微软雅黑" panose="020B0503020204020204" pitchFamily="34" charset="-122"/>
                <a:cs typeface="+mn-ea"/>
                <a:sym typeface="微软雅黑" panose="020B0503020204020204" pitchFamily="34" charset="-122"/>
              </a:rPr>
              <a:t>R&amp;D Center</a:t>
            </a:r>
            <a:r>
              <a:rPr lang="en-US" altLang="zh-CN" sz="1800" b="1" dirty="0">
                <a:solidFill>
                  <a:schemeClr val="accent1"/>
                </a:solidFill>
                <a:ea typeface="微软雅黑" panose="020B0503020204020204" pitchFamily="34" charset="-122"/>
                <a:sym typeface="微软雅黑" panose="020B0503020204020204" pitchFamily="34" charset="-122"/>
              </a:rPr>
              <a:t> </a:t>
            </a:r>
          </a:p>
        </p:txBody>
      </p:sp>
    </p:spTree>
    <p:extLst>
      <p:ext uri="{BB962C8B-B14F-4D97-AF65-F5344CB8AC3E}">
        <p14:creationId xmlns:p14="http://schemas.microsoft.com/office/powerpoint/2010/main" val="42202018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5000" contrast="4000"/>
          </a:blip>
          <a:srcRect/>
          <a:stretch>
            <a:fillRect/>
          </a:stretch>
        </p:blipFill>
        <p:spPr bwMode="auto">
          <a:xfrm>
            <a:off x="658802" y="339595"/>
            <a:ext cx="7782123" cy="39458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91249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AutoShape 52"/>
          <p:cNvCxnSpPr/>
          <p:nvPr/>
        </p:nvCxnSpPr>
        <p:spPr>
          <a:xfrm flipV="1">
            <a:off x="5078754" y="669304"/>
            <a:ext cx="1" cy="100"/>
          </a:xfrm>
          <a:prstGeom prst="straightConnector1">
            <a:avLst/>
          </a:prstGeom>
          <a:ln w="9525">
            <a:noFill/>
          </a:ln>
        </p:spPr>
      </p:cxnSp>
      <p:cxnSp>
        <p:nvCxnSpPr>
          <p:cNvPr id="4" name="AutoShape 53"/>
          <p:cNvCxnSpPr/>
          <p:nvPr/>
        </p:nvCxnSpPr>
        <p:spPr>
          <a:xfrm flipV="1">
            <a:off x="5078754" y="669304"/>
            <a:ext cx="1" cy="100"/>
          </a:xfrm>
          <a:prstGeom prst="straightConnector1">
            <a:avLst/>
          </a:prstGeom>
          <a:ln w="9525">
            <a:noFill/>
          </a:ln>
        </p:spPr>
      </p:cxnSp>
      <p:cxnSp>
        <p:nvCxnSpPr>
          <p:cNvPr id="5" name="AutoShape 54"/>
          <p:cNvCxnSpPr/>
          <p:nvPr/>
        </p:nvCxnSpPr>
        <p:spPr>
          <a:xfrm flipV="1">
            <a:off x="5078754" y="669304"/>
            <a:ext cx="1" cy="100"/>
          </a:xfrm>
          <a:prstGeom prst="straightConnector1">
            <a:avLst/>
          </a:prstGeom>
          <a:ln w="9525">
            <a:noFill/>
          </a:ln>
        </p:spPr>
      </p:cxnSp>
      <p:sp>
        <p:nvSpPr>
          <p:cNvPr id="7" name="Rectangle 3"/>
          <p:cNvSpPr/>
          <p:nvPr/>
        </p:nvSpPr>
        <p:spPr>
          <a:xfrm>
            <a:off x="391872" y="316999"/>
            <a:ext cx="4766361" cy="380287"/>
          </a:xfrm>
          <a:prstGeom prst="rect">
            <a:avLst/>
          </a:prstGeom>
          <a:solidFill>
            <a:srgbClr val="0070C0"/>
          </a:solidFill>
          <a:ln w="9525">
            <a:noFill/>
          </a:ln>
        </p:spPr>
        <p:txBody>
          <a:bodyPr lIns="79988" tIns="39994" rIns="79988" bIns="39994" anchor="ctr"/>
          <a:lstStyle/>
          <a:p>
            <a:pPr lvl="0" eaLnBrk="1" hangingPunct="1"/>
            <a:r>
              <a:rPr lang="en-US" altLang="zh-CN" sz="2300" b="1" dirty="0">
                <a:solidFill>
                  <a:schemeClr val="accent1"/>
                </a:solidFill>
                <a:latin typeface="等线light" charset="0"/>
                <a:ea typeface="微软雅黑" panose="020B0503020204020204" pitchFamily="34" charset="-122"/>
                <a:cs typeface="+mn-ea"/>
                <a:sym typeface="Arial" panose="020B0604020202020204" pitchFamily="34" charset="0"/>
              </a:rPr>
              <a:t>Technical &amp; Engineering Team</a:t>
            </a:r>
            <a:endParaRPr lang="en-US" altLang="zh-CN" sz="1800" b="1" dirty="0">
              <a:solidFill>
                <a:srgbClr val="FF0000"/>
              </a:solidFill>
              <a:ea typeface="微软雅黑" panose="020B0503020204020204" pitchFamily="34" charset="-122"/>
              <a:sym typeface="Arial" panose="020B0604020202020204"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41514" y="726254"/>
            <a:ext cx="1405860" cy="198984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49076" y="696004"/>
            <a:ext cx="1458370" cy="206525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125425" y="726254"/>
            <a:ext cx="1390579" cy="198984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602937" y="695429"/>
            <a:ext cx="1412738" cy="2020667"/>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993222" y="699351"/>
            <a:ext cx="1455937" cy="2059223"/>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225257" y="2743108"/>
            <a:ext cx="1475306" cy="2089242"/>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7470481" y="702016"/>
            <a:ext cx="1458370" cy="2265193"/>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1717808" y="2842174"/>
            <a:ext cx="1333751" cy="2234289"/>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a:stretch>
            <a:fillRect/>
          </a:stretch>
        </p:blipFill>
        <p:spPr bwMode="auto">
          <a:xfrm>
            <a:off x="3055623" y="2790150"/>
            <a:ext cx="1432601" cy="2234290"/>
          </a:xfrm>
          <a:prstGeom prst="rect">
            <a:avLst/>
          </a:prstGeom>
          <a:noFill/>
          <a:ln w="9525">
            <a:noFill/>
            <a:miter lim="800000"/>
            <a:headEnd/>
            <a:tailEnd/>
          </a:ln>
        </p:spPr>
      </p:pic>
      <p:pic>
        <p:nvPicPr>
          <p:cNvPr id="2059" name="Picture 11"/>
          <p:cNvPicPr>
            <a:picLocks noChangeAspect="1" noChangeArrowheads="1"/>
          </p:cNvPicPr>
          <p:nvPr/>
        </p:nvPicPr>
        <p:blipFill>
          <a:blip r:embed="rId11" cstate="print"/>
          <a:srcRect/>
          <a:stretch>
            <a:fillRect/>
          </a:stretch>
        </p:blipFill>
        <p:spPr bwMode="auto">
          <a:xfrm>
            <a:off x="4516926" y="2828715"/>
            <a:ext cx="1527817" cy="2195725"/>
          </a:xfrm>
          <a:prstGeom prst="rect">
            <a:avLst/>
          </a:prstGeom>
          <a:noFill/>
          <a:ln w="9525">
            <a:noFill/>
            <a:miter lim="800000"/>
            <a:headEnd/>
            <a:tailEnd/>
          </a:ln>
        </p:spPr>
      </p:pic>
      <p:pic>
        <p:nvPicPr>
          <p:cNvPr id="2060" name="Picture 12"/>
          <p:cNvPicPr>
            <a:picLocks noChangeAspect="1" noChangeArrowheads="1"/>
          </p:cNvPicPr>
          <p:nvPr/>
        </p:nvPicPr>
        <p:blipFill>
          <a:blip r:embed="rId12" cstate="print"/>
          <a:srcRect/>
          <a:stretch>
            <a:fillRect/>
          </a:stretch>
        </p:blipFill>
        <p:spPr bwMode="auto">
          <a:xfrm>
            <a:off x="6063587" y="2790151"/>
            <a:ext cx="1457484" cy="2234290"/>
          </a:xfrm>
          <a:prstGeom prst="rect">
            <a:avLst/>
          </a:prstGeom>
          <a:noFill/>
          <a:ln w="9525">
            <a:noFill/>
            <a:miter lim="800000"/>
            <a:headEnd/>
            <a:tailEnd/>
          </a:ln>
        </p:spPr>
      </p:pic>
      <p:pic>
        <p:nvPicPr>
          <p:cNvPr id="2061" name="Picture 13"/>
          <p:cNvPicPr>
            <a:picLocks noChangeAspect="1" noChangeArrowheads="1"/>
          </p:cNvPicPr>
          <p:nvPr/>
        </p:nvPicPr>
        <p:blipFill>
          <a:blip r:embed="rId13" cstate="print"/>
          <a:srcRect/>
          <a:stretch>
            <a:fillRect/>
          </a:stretch>
        </p:blipFill>
        <p:spPr bwMode="auto">
          <a:xfrm>
            <a:off x="7540074" y="2868844"/>
            <a:ext cx="1400273" cy="2242923"/>
          </a:xfrm>
          <a:prstGeom prst="rect">
            <a:avLst/>
          </a:prstGeom>
          <a:noFill/>
          <a:ln w="9525">
            <a:noFill/>
            <a:miter lim="800000"/>
            <a:headEnd/>
            <a:tailEnd/>
          </a:ln>
        </p:spPr>
      </p:pic>
      <p:sp>
        <p:nvSpPr>
          <p:cNvPr id="21" name="矩形 20"/>
          <p:cNvSpPr/>
          <p:nvPr/>
        </p:nvSpPr>
        <p:spPr bwMode="auto">
          <a:xfrm>
            <a:off x="210666" y="704610"/>
            <a:ext cx="8718185" cy="4438891"/>
          </a:xfrm>
          <a:prstGeom prst="rect">
            <a:avLst/>
          </a:prstGeom>
          <a:noFill/>
          <a:ln w="9525" cap="flat" cmpd="sng" algn="ctr">
            <a:solidFill>
              <a:schemeClr val="tx1">
                <a:alpha val="98000"/>
              </a:schemeClr>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19" name="矩形 18"/>
          <p:cNvSpPr/>
          <p:nvPr/>
        </p:nvSpPr>
        <p:spPr bwMode="auto">
          <a:xfrm>
            <a:off x="225038" y="4844248"/>
            <a:ext cx="1458369" cy="232215"/>
          </a:xfrm>
          <a:prstGeom prst="rect">
            <a:avLst/>
          </a:prstGeom>
          <a:solidFill>
            <a:srgbClr val="0070C0"/>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20" name="燕尾形 19"/>
          <p:cNvSpPr/>
          <p:nvPr/>
        </p:nvSpPr>
        <p:spPr bwMode="auto">
          <a:xfrm>
            <a:off x="320119" y="4858578"/>
            <a:ext cx="237784" cy="182728"/>
          </a:xfrm>
          <a:prstGeom prst="chevron">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22" name="燕尾形 21"/>
          <p:cNvSpPr/>
          <p:nvPr/>
        </p:nvSpPr>
        <p:spPr bwMode="auto">
          <a:xfrm>
            <a:off x="842354" y="4858578"/>
            <a:ext cx="237784" cy="182728"/>
          </a:xfrm>
          <a:prstGeom prst="chevron">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23" name="燕尾形 22"/>
          <p:cNvSpPr/>
          <p:nvPr/>
        </p:nvSpPr>
        <p:spPr bwMode="auto">
          <a:xfrm>
            <a:off x="1334763" y="4858578"/>
            <a:ext cx="237784" cy="182728"/>
          </a:xfrm>
          <a:prstGeom prst="chevron">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Tree>
    <p:extLst>
      <p:ext uri="{BB962C8B-B14F-4D97-AF65-F5344CB8AC3E}">
        <p14:creationId xmlns:p14="http://schemas.microsoft.com/office/powerpoint/2010/main" val="355556359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p:nvPr/>
        </p:nvSpPr>
        <p:spPr>
          <a:xfrm>
            <a:off x="96753" y="428076"/>
            <a:ext cx="3234519" cy="382151"/>
          </a:xfrm>
          <a:prstGeom prst="rect">
            <a:avLst/>
          </a:prstGeom>
          <a:solidFill>
            <a:srgbClr val="0070C0"/>
          </a:solidFill>
          <a:ln w="9525">
            <a:noFill/>
          </a:ln>
        </p:spPr>
        <p:txBody>
          <a:bodyPr lIns="89382" tIns="44690" rIns="89382" bIns="44690" anchor="ctr"/>
          <a:lstStyle/>
          <a:p>
            <a:pPr lvl="0" eaLnBrk="0" hangingPunct="0"/>
            <a:r>
              <a:rPr lang="en-US" altLang="zh-CN" sz="1800" b="1" dirty="0">
                <a:solidFill>
                  <a:schemeClr val="accent1"/>
                </a:solidFill>
                <a:latin typeface="+mn-lt"/>
                <a:ea typeface="微软雅黑" panose="020B0503020204020204" pitchFamily="34" charset="-122"/>
                <a:cs typeface="+mn-ea"/>
                <a:sym typeface="微软雅黑" panose="020B0503020204020204" pitchFamily="34" charset="-122"/>
              </a:rPr>
              <a:t>Labs &amp; Equipments</a:t>
            </a:r>
            <a:r>
              <a:rPr lang="en-US" altLang="zh-CN" sz="1800" b="1" dirty="0">
                <a:solidFill>
                  <a:schemeClr val="accent1"/>
                </a:solidFill>
                <a:latin typeface="+mn-lt"/>
                <a:ea typeface="微软雅黑" panose="020B0503020204020204" pitchFamily="34" charset="-122"/>
                <a:sym typeface="微软雅黑" panose="020B0503020204020204" pitchFamily="34" charset="-122"/>
              </a:rPr>
              <a:t> </a:t>
            </a:r>
            <a:endParaRPr lang="zh-CN" altLang="en-US" sz="1800" b="1" dirty="0">
              <a:solidFill>
                <a:schemeClr val="accent1"/>
              </a:solidFill>
              <a:latin typeface="+mn-lt"/>
              <a:ea typeface="微软雅黑" panose="020B0503020204020204" pitchFamily="34" charset="-122"/>
              <a:sym typeface="微软雅黑" panose="020B0503020204020204" pitchFamily="34" charset="-122"/>
            </a:endParaRPr>
          </a:p>
        </p:txBody>
      </p:sp>
      <p:sp>
        <p:nvSpPr>
          <p:cNvPr id="8" name="TextBox 7"/>
          <p:cNvSpPr txBox="1"/>
          <p:nvPr/>
        </p:nvSpPr>
        <p:spPr>
          <a:xfrm>
            <a:off x="140322" y="3980968"/>
            <a:ext cx="8749939" cy="369332"/>
          </a:xfrm>
          <a:prstGeom prst="rect">
            <a:avLst/>
          </a:prstGeom>
          <a:noFill/>
        </p:spPr>
        <p:txBody>
          <a:bodyPr wrap="square" lIns="91438" tIns="45720" rIns="91438" bIns="45720">
            <a:spAutoFit/>
          </a:bodyPr>
          <a:lstStyle/>
          <a:p>
            <a:pPr rtl="0">
              <a:defRPr/>
            </a:pPr>
            <a:r>
              <a:rPr lang="en-US" altLang="zh-CN" sz="1800" dirty="0">
                <a:solidFill>
                  <a:srgbClr val="0000CC"/>
                </a:solidFill>
                <a:latin typeface="Calibri" panose="020F0502020204030204" pitchFamily="34" charset="0"/>
                <a:ea typeface="+mn-ea"/>
                <a:cs typeface="+mn-cs"/>
                <a:sym typeface="方正仿宋简体" charset="-122"/>
              </a:rPr>
              <a:t>Materials Analysis Lab                       </a:t>
            </a:r>
            <a:r>
              <a:rPr lang="en-US" altLang="zh-CN" sz="1800" dirty="0">
                <a:solidFill>
                  <a:srgbClr val="0000CC"/>
                </a:solidFill>
                <a:latin typeface="Calibri" panose="020F0502020204030204" pitchFamily="34" charset="0"/>
                <a:sym typeface="方正仿宋简体" charset="-122"/>
              </a:rPr>
              <a:t>Materials Analysis Lab                High-temperature Lab                   </a:t>
            </a:r>
            <a:r>
              <a:rPr lang="en-US" altLang="zh-CN" sz="1800" dirty="0">
                <a:solidFill>
                  <a:srgbClr val="0000CC"/>
                </a:solidFill>
                <a:latin typeface="Calibri" panose="020F0502020204030204" pitchFamily="34" charset="0"/>
                <a:ea typeface="+mn-ea"/>
                <a:cs typeface="+mn-cs"/>
                <a:sym typeface="方正仿宋简体" charset="-122"/>
              </a:rPr>
              <a:t>                   </a:t>
            </a:r>
            <a:endParaRPr lang="zh-CN" altLang="en-US" sz="1800" dirty="0">
              <a:solidFill>
                <a:srgbClr val="0000CC"/>
              </a:solidFill>
              <a:latin typeface="Calibri" panose="020F0502020204030204" pitchFamily="34" charset="0"/>
              <a:ea typeface="+mn-ea"/>
              <a:cs typeface="+mn-cs"/>
              <a:sym typeface="方正仿宋简体" charset="-122"/>
            </a:endParaRPr>
          </a:p>
        </p:txBody>
      </p:sp>
      <p:pic>
        <p:nvPicPr>
          <p:cNvPr id="9" name="图片 1"/>
          <p:cNvPicPr>
            <a:picLocks noChangeAspect="1"/>
          </p:cNvPicPr>
          <p:nvPr/>
        </p:nvPicPr>
        <p:blipFill>
          <a:blip r:embed="rId2" cstate="print"/>
          <a:stretch>
            <a:fillRect/>
          </a:stretch>
        </p:blipFill>
        <p:spPr>
          <a:xfrm>
            <a:off x="3191893" y="1092070"/>
            <a:ext cx="3138710" cy="2626123"/>
          </a:xfrm>
          <a:prstGeom prst="rect">
            <a:avLst/>
          </a:prstGeom>
          <a:noFill/>
          <a:ln w="9525">
            <a:solidFill>
              <a:schemeClr val="accent1"/>
            </a:solidFill>
          </a:ln>
        </p:spPr>
      </p:pic>
      <p:pic>
        <p:nvPicPr>
          <p:cNvPr id="10" name="图片 2"/>
          <p:cNvPicPr>
            <a:picLocks noChangeAspect="1"/>
          </p:cNvPicPr>
          <p:nvPr/>
        </p:nvPicPr>
        <p:blipFill>
          <a:blip r:embed="rId3" cstate="print"/>
          <a:stretch>
            <a:fillRect/>
          </a:stretch>
        </p:blipFill>
        <p:spPr>
          <a:xfrm>
            <a:off x="96752" y="1092070"/>
            <a:ext cx="3138710" cy="2626123"/>
          </a:xfrm>
          <a:prstGeom prst="rect">
            <a:avLst/>
          </a:prstGeom>
          <a:noFill/>
          <a:ln w="9525">
            <a:solidFill>
              <a:schemeClr val="accent1"/>
            </a:solidFill>
          </a:ln>
        </p:spPr>
      </p:pic>
      <p:pic>
        <p:nvPicPr>
          <p:cNvPr id="11" name="Picture 2" descr="C:\Users\JIANG\Desktop\高温检测室 - 副本.jpg"/>
          <p:cNvPicPr preferRelativeResize="0">
            <a:picLocks noChangeArrowheads="1"/>
          </p:cNvPicPr>
          <p:nvPr/>
        </p:nvPicPr>
        <p:blipFill>
          <a:blip r:embed="rId4" cstate="print"/>
          <a:srcRect/>
          <a:stretch>
            <a:fillRect/>
          </a:stretch>
        </p:blipFill>
        <p:spPr bwMode="auto">
          <a:xfrm>
            <a:off x="6338324" y="1073546"/>
            <a:ext cx="2665355" cy="2625579"/>
          </a:xfrm>
          <a:prstGeom prst="rect">
            <a:avLst/>
          </a:prstGeom>
          <a:noFill/>
          <a:ln>
            <a:solidFill>
              <a:schemeClr val="accent1"/>
            </a:solidFill>
          </a:ln>
        </p:spPr>
      </p:pic>
    </p:spTree>
    <p:extLst>
      <p:ext uri="{BB962C8B-B14F-4D97-AF65-F5344CB8AC3E}">
        <p14:creationId xmlns:p14="http://schemas.microsoft.com/office/powerpoint/2010/main" val="31473310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p:nvPr/>
        </p:nvSpPr>
        <p:spPr>
          <a:xfrm>
            <a:off x="725813" y="169637"/>
            <a:ext cx="2589353" cy="379044"/>
          </a:xfrm>
          <a:prstGeom prst="rect">
            <a:avLst/>
          </a:prstGeom>
          <a:solidFill>
            <a:srgbClr val="009999"/>
          </a:solidFill>
          <a:ln w="9525">
            <a:noFill/>
          </a:ln>
        </p:spPr>
        <p:txBody>
          <a:bodyPr lIns="89383" tIns="44691" rIns="89383" bIns="44691" anchor="ctr"/>
          <a:lstStyle/>
          <a:p>
            <a:pPr lvl="0" eaLnBrk="0" hangingPunct="0"/>
            <a:endParaRPr lang="zh-CN" altLang="en-US" dirty="0">
              <a:latin typeface="Arial" panose="020B0604020202020204" pitchFamily="34" charset="0"/>
              <a:ea typeface="宋体" panose="02010600030101010101" pitchFamily="2" charset="-122"/>
            </a:endParaRPr>
          </a:p>
        </p:txBody>
      </p:sp>
      <p:sp>
        <p:nvSpPr>
          <p:cNvPr id="23555" name="Text Box 11"/>
          <p:cNvSpPr txBox="1"/>
          <p:nvPr/>
        </p:nvSpPr>
        <p:spPr>
          <a:xfrm>
            <a:off x="725813" y="169327"/>
            <a:ext cx="3939240" cy="367254"/>
          </a:xfrm>
          <a:prstGeom prst="rect">
            <a:avLst/>
          </a:prstGeom>
          <a:solidFill>
            <a:srgbClr val="0070C0"/>
          </a:solidFill>
          <a:ln w="9525">
            <a:noFill/>
          </a:ln>
        </p:spPr>
        <p:txBody>
          <a:bodyPr lIns="89383" tIns="44691" rIns="89383" bIns="44691">
            <a:spAutoFit/>
          </a:bodyPr>
          <a:lstStyle/>
          <a:p>
            <a:pPr lvl="0" eaLnBrk="0" hangingPunct="0"/>
            <a:r>
              <a:rPr lang="en-US" altLang="zh-CN" sz="1800" b="1" dirty="0">
                <a:solidFill>
                  <a:schemeClr val="accent1"/>
                </a:solidFill>
                <a:latin typeface="+mn-lt"/>
                <a:ea typeface="微软雅黑" panose="020B0503020204020204" pitchFamily="34" charset="-122"/>
                <a:cs typeface="+mn-ea"/>
                <a:sym typeface="Arial" panose="020B0604020202020204" pitchFamily="34" charset="0"/>
              </a:rPr>
              <a:t>Lab Equipments</a:t>
            </a:r>
            <a:endParaRPr lang="zh-CN" altLang="en-US" sz="1800" b="1" dirty="0">
              <a:solidFill>
                <a:schemeClr val="accent1"/>
              </a:solidFill>
              <a:latin typeface="+mn-lt"/>
              <a:ea typeface="微软雅黑" panose="020B0503020204020204" pitchFamily="34" charset="-122"/>
              <a:sym typeface="Arial" panose="020B0604020202020204" pitchFamily="34" charset="0"/>
            </a:endParaRPr>
          </a:p>
        </p:txBody>
      </p:sp>
      <p:pic>
        <p:nvPicPr>
          <p:cNvPr id="17" name="Picture 5"/>
          <p:cNvPicPr>
            <a:picLocks noChangeAspect="1" noChangeArrowheads="1"/>
          </p:cNvPicPr>
          <p:nvPr/>
        </p:nvPicPr>
        <p:blipFill>
          <a:blip r:embed="rId3" cstate="print"/>
          <a:srcRect/>
          <a:stretch>
            <a:fillRect/>
          </a:stretch>
        </p:blipFill>
        <p:spPr bwMode="auto">
          <a:xfrm>
            <a:off x="288925" y="2711450"/>
            <a:ext cx="2976563" cy="1262063"/>
          </a:xfrm>
          <a:prstGeom prst="rect">
            <a:avLst/>
          </a:prstGeom>
          <a:noFill/>
          <a:ln w="9525">
            <a:noFill/>
            <a:miter lim="800000"/>
            <a:headEnd/>
            <a:tailEnd/>
          </a:ln>
        </p:spPr>
      </p:pic>
      <p:pic>
        <p:nvPicPr>
          <p:cNvPr id="18" name="Picture 7"/>
          <p:cNvPicPr>
            <a:picLocks noChangeAspect="1" noChangeArrowheads="1"/>
          </p:cNvPicPr>
          <p:nvPr/>
        </p:nvPicPr>
        <p:blipFill>
          <a:blip r:embed="rId4" cstate="print"/>
          <a:srcRect/>
          <a:stretch>
            <a:fillRect/>
          </a:stretch>
        </p:blipFill>
        <p:spPr bwMode="auto">
          <a:xfrm>
            <a:off x="360363" y="838200"/>
            <a:ext cx="2887662" cy="1473200"/>
          </a:xfrm>
          <a:prstGeom prst="rect">
            <a:avLst/>
          </a:prstGeom>
          <a:noFill/>
          <a:ln w="9525">
            <a:noFill/>
            <a:miter lim="800000"/>
            <a:headEnd/>
            <a:tailEnd/>
          </a:ln>
        </p:spPr>
      </p:pic>
      <p:sp>
        <p:nvSpPr>
          <p:cNvPr id="19" name="矩形 11"/>
          <p:cNvSpPr>
            <a:spLocks noChangeArrowheads="1"/>
          </p:cNvSpPr>
          <p:nvPr/>
        </p:nvSpPr>
        <p:spPr bwMode="auto">
          <a:xfrm>
            <a:off x="474663" y="2322513"/>
            <a:ext cx="8339137" cy="274637"/>
          </a:xfrm>
          <a:prstGeom prst="rect">
            <a:avLst/>
          </a:prstGeom>
          <a:noFill/>
          <a:ln w="9525">
            <a:noFill/>
            <a:miter lim="800000"/>
            <a:headEnd/>
            <a:tailEnd/>
          </a:ln>
        </p:spPr>
        <p:txBody>
          <a:bodyPr>
            <a:spAutoFit/>
          </a:bodyPr>
          <a:lstStyle/>
          <a:p>
            <a:pPr eaLnBrk="0" hangingPunct="0"/>
            <a:r>
              <a:rPr lang="en-US" altLang="zh-CN" sz="1200" b="1">
                <a:solidFill>
                  <a:srgbClr val="0070C0"/>
                </a:solidFill>
                <a:latin typeface="Calibri" pitchFamily="34" charset="0"/>
              </a:rPr>
              <a:t>Simultaneous thermal  analyzer(DSC/TGA)         Nano Laser particle size analyzer                                   Electrochemical workstation</a:t>
            </a:r>
          </a:p>
        </p:txBody>
      </p:sp>
      <p:sp>
        <p:nvSpPr>
          <p:cNvPr id="20" name="矩形 13"/>
          <p:cNvSpPr>
            <a:spLocks noChangeArrowheads="1"/>
          </p:cNvSpPr>
          <p:nvPr/>
        </p:nvSpPr>
        <p:spPr bwMode="auto">
          <a:xfrm>
            <a:off x="546100" y="4087813"/>
            <a:ext cx="8035925" cy="276225"/>
          </a:xfrm>
          <a:prstGeom prst="rect">
            <a:avLst/>
          </a:prstGeom>
          <a:noFill/>
          <a:ln w="9525">
            <a:noFill/>
            <a:miter lim="800000"/>
            <a:headEnd/>
            <a:tailEnd/>
          </a:ln>
        </p:spPr>
        <p:txBody>
          <a:bodyPr>
            <a:spAutoFit/>
          </a:bodyPr>
          <a:lstStyle/>
          <a:p>
            <a:pPr eaLnBrk="0" hangingPunct="0"/>
            <a:r>
              <a:rPr lang="en-US" altLang="zh-CN" sz="1200" b="1">
                <a:solidFill>
                  <a:srgbClr val="0070C0"/>
                </a:solidFill>
                <a:latin typeface="Calibri" pitchFamily="34" charset="0"/>
              </a:rPr>
              <a:t>Atomic absorption spectrometer                                                          SEM                                                                            XRD</a:t>
            </a:r>
          </a:p>
        </p:txBody>
      </p:sp>
      <p:pic>
        <p:nvPicPr>
          <p:cNvPr id="21" name="图片 1"/>
          <p:cNvPicPr>
            <a:picLocks noChangeAspect="1" noChangeArrowheads="1"/>
          </p:cNvPicPr>
          <p:nvPr/>
        </p:nvPicPr>
        <p:blipFill>
          <a:blip r:embed="rId5" cstate="print"/>
          <a:srcRect/>
          <a:stretch>
            <a:fillRect/>
          </a:stretch>
        </p:blipFill>
        <p:spPr bwMode="auto">
          <a:xfrm>
            <a:off x="3394075" y="2693988"/>
            <a:ext cx="2959100" cy="1338262"/>
          </a:xfrm>
          <a:prstGeom prst="rect">
            <a:avLst/>
          </a:prstGeom>
          <a:noFill/>
          <a:ln w="9525">
            <a:noFill/>
            <a:miter lim="800000"/>
            <a:headEnd/>
            <a:tailEnd/>
          </a:ln>
        </p:spPr>
      </p:pic>
      <p:pic>
        <p:nvPicPr>
          <p:cNvPr id="22" name="图片 2"/>
          <p:cNvPicPr>
            <a:picLocks noChangeAspect="1" noChangeArrowheads="1"/>
          </p:cNvPicPr>
          <p:nvPr/>
        </p:nvPicPr>
        <p:blipFill>
          <a:blip r:embed="rId6" cstate="print"/>
          <a:srcRect/>
          <a:stretch>
            <a:fillRect/>
          </a:stretch>
        </p:blipFill>
        <p:spPr bwMode="auto">
          <a:xfrm>
            <a:off x="6535738" y="2714625"/>
            <a:ext cx="2455862" cy="1411288"/>
          </a:xfrm>
          <a:prstGeom prst="rect">
            <a:avLst/>
          </a:prstGeom>
          <a:noFill/>
          <a:ln w="9525">
            <a:noFill/>
            <a:miter lim="800000"/>
            <a:headEnd/>
            <a:tailEnd/>
          </a:ln>
        </p:spPr>
      </p:pic>
      <p:pic>
        <p:nvPicPr>
          <p:cNvPr id="23" name="图片 1"/>
          <p:cNvPicPr>
            <a:picLocks noChangeAspect="1" noChangeArrowheads="1"/>
          </p:cNvPicPr>
          <p:nvPr/>
        </p:nvPicPr>
        <p:blipFill>
          <a:blip r:embed="rId7" cstate="print"/>
          <a:srcRect t="35098" b="3033"/>
          <a:stretch>
            <a:fillRect/>
          </a:stretch>
        </p:blipFill>
        <p:spPr bwMode="auto">
          <a:xfrm>
            <a:off x="3394075" y="863600"/>
            <a:ext cx="2962275" cy="1360488"/>
          </a:xfrm>
          <a:prstGeom prst="rect">
            <a:avLst/>
          </a:prstGeom>
          <a:noFill/>
          <a:ln w="9525">
            <a:solidFill>
              <a:schemeClr val="accent1"/>
            </a:solidFill>
            <a:round/>
            <a:headEnd/>
            <a:tailEnd/>
          </a:ln>
        </p:spPr>
      </p:pic>
      <p:pic>
        <p:nvPicPr>
          <p:cNvPr id="24" name="图片 3"/>
          <p:cNvPicPr>
            <a:picLocks noChangeAspect="1" noChangeArrowheads="1"/>
          </p:cNvPicPr>
          <p:nvPr/>
        </p:nvPicPr>
        <p:blipFill>
          <a:blip r:embed="rId8" cstate="print"/>
          <a:srcRect/>
          <a:stretch>
            <a:fillRect/>
          </a:stretch>
        </p:blipFill>
        <p:spPr bwMode="auto">
          <a:xfrm>
            <a:off x="6535738" y="755650"/>
            <a:ext cx="2454275" cy="1514475"/>
          </a:xfrm>
          <a:prstGeom prst="rect">
            <a:avLst/>
          </a:prstGeom>
          <a:noFill/>
          <a:ln w="9525">
            <a:noFill/>
            <a:miter lim="800000"/>
            <a:headEnd/>
            <a:tailEnd/>
          </a:ln>
        </p:spPr>
      </p:pic>
    </p:spTree>
    <p:extLst>
      <p:ext uri="{BB962C8B-B14F-4D97-AF65-F5344CB8AC3E}">
        <p14:creationId xmlns:p14="http://schemas.microsoft.com/office/powerpoint/2010/main" val="12927559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p:nvPr/>
        </p:nvSpPr>
        <p:spPr>
          <a:xfrm>
            <a:off x="786608" y="461479"/>
            <a:ext cx="3926081" cy="382151"/>
          </a:xfrm>
          <a:prstGeom prst="rect">
            <a:avLst/>
          </a:prstGeom>
          <a:solidFill>
            <a:srgbClr val="0070C0"/>
          </a:solidFill>
          <a:ln w="9525">
            <a:noFill/>
          </a:ln>
        </p:spPr>
        <p:txBody>
          <a:bodyPr lIns="89382" tIns="44690" rIns="89382" bIns="44690" anchor="ctr"/>
          <a:lstStyle/>
          <a:p>
            <a:pPr lvl="0" eaLnBrk="0" hangingPunct="0"/>
            <a:r>
              <a:rPr lang="en-US" altLang="zh-CN" sz="1800" b="1" dirty="0">
                <a:solidFill>
                  <a:schemeClr val="accent1"/>
                </a:solidFill>
                <a:latin typeface="等线light" charset="0"/>
                <a:ea typeface="微软雅黑" panose="020B0503020204020204" pitchFamily="34" charset="-122"/>
                <a:cs typeface="+mn-ea"/>
                <a:sym typeface="微软雅黑" panose="020B0503020204020204" pitchFamily="34" charset="-122"/>
              </a:rPr>
              <a:t>Labs &amp; Equipments-process lab </a:t>
            </a:r>
            <a:endParaRPr lang="zh-CN" altLang="en-US" sz="1800" b="1" dirty="0">
              <a:solidFill>
                <a:schemeClr val="accent1"/>
              </a:solidFill>
              <a:ea typeface="微软雅黑" panose="020B0503020204020204" pitchFamily="34" charset="-122"/>
              <a:sym typeface="微软雅黑" panose="020B0503020204020204" pitchFamily="34" charset="-122"/>
            </a:endParaRPr>
          </a:p>
        </p:txBody>
      </p:sp>
      <p:pic>
        <p:nvPicPr>
          <p:cNvPr id="16" name="图片 8"/>
          <p:cNvPicPr preferRelativeResize="0"/>
          <p:nvPr/>
        </p:nvPicPr>
        <p:blipFill>
          <a:blip r:embed="rId2" cstate="print"/>
          <a:stretch>
            <a:fillRect/>
          </a:stretch>
        </p:blipFill>
        <p:spPr>
          <a:xfrm>
            <a:off x="637599" y="2994516"/>
            <a:ext cx="1740896" cy="1951929"/>
          </a:xfrm>
          <a:prstGeom prst="rect">
            <a:avLst/>
          </a:prstGeom>
          <a:noFill/>
          <a:ln w="9525">
            <a:solidFill>
              <a:schemeClr val="accent1"/>
            </a:solidFill>
          </a:ln>
        </p:spPr>
      </p:pic>
      <p:pic>
        <p:nvPicPr>
          <p:cNvPr id="17" name="图片 16"/>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768886" y="1232992"/>
            <a:ext cx="1740896" cy="1669789"/>
          </a:xfrm>
          <a:prstGeom prst="rect">
            <a:avLst/>
          </a:prstGeom>
          <a:ln>
            <a:solidFill>
              <a:schemeClr val="accent1"/>
            </a:solidFill>
          </a:ln>
        </p:spPr>
      </p:pic>
      <p:pic>
        <p:nvPicPr>
          <p:cNvPr id="18" name="图片 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2690416" y="3015493"/>
            <a:ext cx="1740896" cy="1951929"/>
          </a:xfrm>
          <a:prstGeom prst="rect">
            <a:avLst/>
          </a:prstGeom>
          <a:ln>
            <a:solidFill>
              <a:schemeClr val="accent1"/>
            </a:solidFill>
          </a:ln>
        </p:spPr>
      </p:pic>
      <p:pic>
        <p:nvPicPr>
          <p:cNvPr id="19" name="图片 18"/>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342290" y="1184855"/>
            <a:ext cx="1627516" cy="1713008"/>
          </a:xfrm>
          <a:prstGeom prst="rect">
            <a:avLst/>
          </a:prstGeom>
          <a:ln>
            <a:solidFill>
              <a:schemeClr val="accent1"/>
            </a:solidFill>
          </a:ln>
        </p:spPr>
      </p:pic>
      <p:pic>
        <p:nvPicPr>
          <p:cNvPr id="20" name="图片 19"/>
          <p:cNvPicPr preferRelativeResize="0"/>
          <p:nvPr/>
        </p:nvPicPr>
        <p:blipFill>
          <a:blip r:embed="rId6" cstate="print">
            <a:extLst>
              <a:ext uri="{28A0092B-C50C-407E-A947-70E740481C1C}">
                <a14:useLocalDpi xmlns:a14="http://schemas.microsoft.com/office/drawing/2010/main" val="0"/>
              </a:ext>
            </a:extLst>
          </a:blip>
          <a:stretch>
            <a:fillRect/>
          </a:stretch>
        </p:blipFill>
        <p:spPr>
          <a:xfrm>
            <a:off x="4783032" y="3015789"/>
            <a:ext cx="1740896" cy="1951633"/>
          </a:xfrm>
          <a:prstGeom prst="rect">
            <a:avLst/>
          </a:prstGeom>
          <a:ln>
            <a:solidFill>
              <a:schemeClr val="accent1"/>
            </a:solidFill>
          </a:ln>
        </p:spPr>
      </p:pic>
      <p:sp>
        <p:nvSpPr>
          <p:cNvPr id="21" name="矩形 20"/>
          <p:cNvSpPr/>
          <p:nvPr/>
        </p:nvSpPr>
        <p:spPr>
          <a:xfrm>
            <a:off x="1454303" y="2597070"/>
            <a:ext cx="1413509"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Paste mixing </a:t>
            </a:r>
            <a:endParaRPr lang="zh-CN" altLang="en-US" sz="1800" b="1" dirty="0">
              <a:solidFill>
                <a:schemeClr val="accent1"/>
              </a:solidFill>
              <a:latin typeface="Calibri" panose="020F0502020204030204" pitchFamily="34" charset="0"/>
              <a:ea typeface="+mn-ea"/>
              <a:cs typeface="+mn-cs"/>
            </a:endParaRPr>
          </a:p>
        </p:txBody>
      </p:sp>
      <p:sp>
        <p:nvSpPr>
          <p:cNvPr id="34" name="矩形 33"/>
          <p:cNvSpPr/>
          <p:nvPr/>
        </p:nvSpPr>
        <p:spPr>
          <a:xfrm>
            <a:off x="4116659" y="2598252"/>
            <a:ext cx="877406"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Pasting </a:t>
            </a:r>
            <a:endParaRPr lang="zh-CN" altLang="en-US" sz="1800" b="1" dirty="0">
              <a:solidFill>
                <a:schemeClr val="accent1"/>
              </a:solidFill>
              <a:latin typeface="Calibri" panose="020F0502020204030204" pitchFamily="34" charset="0"/>
              <a:ea typeface="+mn-ea"/>
              <a:cs typeface="+mn-cs"/>
              <a:sym typeface="Arial" panose="020B0604020202020204" pitchFamily="34" charset="0"/>
            </a:endParaRPr>
          </a:p>
        </p:txBody>
      </p:sp>
      <p:sp>
        <p:nvSpPr>
          <p:cNvPr id="35" name="矩形 34"/>
          <p:cNvSpPr/>
          <p:nvPr/>
        </p:nvSpPr>
        <p:spPr>
          <a:xfrm>
            <a:off x="6342289" y="2592041"/>
            <a:ext cx="1627516"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Plates</a:t>
            </a:r>
            <a:r>
              <a:rPr lang="en-US" altLang="zh-CN" sz="1400" b="1" dirty="0">
                <a:solidFill>
                  <a:schemeClr val="accent1"/>
                </a:solidFill>
                <a:latin typeface="等线light" charset="0"/>
                <a:ea typeface="微软雅黑" panose="020B0503020204020204" pitchFamily="34" charset="-122"/>
                <a:cs typeface="+mn-ea"/>
                <a:sym typeface="Arial" panose="020B0604020202020204" pitchFamily="34" charset="0"/>
              </a:rPr>
              <a:t> </a:t>
            </a:r>
            <a:r>
              <a:rPr lang="en-US" altLang="zh-CN" sz="1800" b="1" dirty="0">
                <a:solidFill>
                  <a:schemeClr val="accent1"/>
                </a:solidFill>
                <a:latin typeface="Calibri" panose="020F0502020204030204" pitchFamily="34" charset="0"/>
                <a:ea typeface="+mn-ea"/>
                <a:cs typeface="+mn-cs"/>
                <a:sym typeface="Arial" panose="020B0604020202020204" pitchFamily="34" charset="0"/>
              </a:rPr>
              <a:t>pressing </a:t>
            </a:r>
            <a:endParaRPr lang="zh-CN" altLang="en-US" sz="1800" b="1" dirty="0">
              <a:solidFill>
                <a:schemeClr val="accent1"/>
              </a:solidFill>
              <a:latin typeface="Calibri" panose="020F0502020204030204" pitchFamily="34" charset="0"/>
              <a:ea typeface="+mn-ea"/>
              <a:cs typeface="+mn-cs"/>
              <a:sym typeface="Arial" panose="020B0604020202020204" pitchFamily="34" charset="0"/>
            </a:endParaRPr>
          </a:p>
        </p:txBody>
      </p:sp>
      <p:sp>
        <p:nvSpPr>
          <p:cNvPr id="36" name="矩形 35"/>
          <p:cNvSpPr/>
          <p:nvPr/>
        </p:nvSpPr>
        <p:spPr>
          <a:xfrm>
            <a:off x="1155268" y="4606009"/>
            <a:ext cx="896365"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Curing </a:t>
            </a:r>
            <a:endParaRPr lang="zh-CN" altLang="en-US" sz="1800" b="1" dirty="0">
              <a:solidFill>
                <a:schemeClr val="accent1"/>
              </a:solidFill>
              <a:latin typeface="Calibri" panose="020F0502020204030204" pitchFamily="34" charset="0"/>
              <a:ea typeface="+mn-ea"/>
              <a:cs typeface="+mn-cs"/>
              <a:sym typeface="Arial" panose="020B0604020202020204" pitchFamily="34" charset="0"/>
            </a:endParaRPr>
          </a:p>
        </p:txBody>
      </p:sp>
      <p:sp>
        <p:nvSpPr>
          <p:cNvPr id="37" name="矩形 36"/>
          <p:cNvSpPr/>
          <p:nvPr/>
        </p:nvSpPr>
        <p:spPr>
          <a:xfrm>
            <a:off x="3429806" y="4685578"/>
            <a:ext cx="585660" cy="367254"/>
          </a:xfrm>
          <a:prstGeom prst="rect">
            <a:avLst/>
          </a:prstGeom>
        </p:spPr>
        <p:txBody>
          <a:bodyPr wrap="square" lIns="89383" tIns="44691" rIns="89383" bIns="44691">
            <a:spAutoFit/>
          </a:bodyPr>
          <a:lstStyle/>
          <a:p>
            <a:r>
              <a:rPr lang="en-US" altLang="zh-CN" sz="1800" b="1" dirty="0">
                <a:solidFill>
                  <a:schemeClr val="tx2"/>
                </a:solidFill>
                <a:latin typeface="Calibri" panose="020F0502020204030204" pitchFamily="34" charset="0"/>
                <a:ea typeface="+mn-ea"/>
                <a:cs typeface="+mn-cs"/>
                <a:sym typeface="Arial" panose="020B0604020202020204" pitchFamily="34" charset="0"/>
              </a:rPr>
              <a:t>COS </a:t>
            </a:r>
            <a:endParaRPr lang="zh-CN" altLang="en-US" sz="1800" b="1" dirty="0">
              <a:solidFill>
                <a:schemeClr val="tx2"/>
              </a:solidFill>
              <a:latin typeface="Calibri" panose="020F0502020204030204" pitchFamily="34" charset="0"/>
              <a:ea typeface="+mn-ea"/>
              <a:cs typeface="+mn-cs"/>
              <a:sym typeface="Arial" panose="020B0604020202020204" pitchFamily="34" charset="0"/>
            </a:endParaRPr>
          </a:p>
        </p:txBody>
      </p:sp>
      <p:sp>
        <p:nvSpPr>
          <p:cNvPr id="38" name="矩形 37"/>
          <p:cNvSpPr/>
          <p:nvPr/>
        </p:nvSpPr>
        <p:spPr>
          <a:xfrm>
            <a:off x="5167495" y="4662135"/>
            <a:ext cx="1092764"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Assembly </a:t>
            </a:r>
            <a:endParaRPr lang="zh-CN" altLang="en-US" sz="1800" b="1" dirty="0">
              <a:solidFill>
                <a:schemeClr val="accent1"/>
              </a:solidFill>
              <a:latin typeface="Calibri" panose="020F0502020204030204" pitchFamily="34" charset="0"/>
              <a:ea typeface="+mn-ea"/>
              <a:cs typeface="+mn-cs"/>
              <a:sym typeface="Arial" panose="020B0604020202020204" pitchFamily="34" charset="0"/>
            </a:endParaRPr>
          </a:p>
        </p:txBody>
      </p:sp>
      <p:pic>
        <p:nvPicPr>
          <p:cNvPr id="39" name="Picture 2"/>
          <p:cNvPicPr>
            <a:picLocks noChangeAspect="1"/>
          </p:cNvPicPr>
          <p:nvPr/>
        </p:nvPicPr>
        <p:blipFill>
          <a:blip r:embed="rId7" cstate="print"/>
          <a:stretch>
            <a:fillRect/>
          </a:stretch>
        </p:blipFill>
        <p:spPr>
          <a:xfrm>
            <a:off x="6823011" y="3033616"/>
            <a:ext cx="1740896" cy="1933805"/>
          </a:xfrm>
          <a:prstGeom prst="rect">
            <a:avLst/>
          </a:prstGeom>
          <a:noFill/>
          <a:ln w="9525">
            <a:solidFill>
              <a:schemeClr val="accent1"/>
            </a:solidFill>
          </a:ln>
        </p:spPr>
      </p:pic>
      <p:sp>
        <p:nvSpPr>
          <p:cNvPr id="40" name="矩形 39"/>
          <p:cNvSpPr/>
          <p:nvPr/>
        </p:nvSpPr>
        <p:spPr>
          <a:xfrm>
            <a:off x="7061768" y="4676470"/>
            <a:ext cx="1502139"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Batteries </a:t>
            </a:r>
            <a:endParaRPr lang="zh-CN" altLang="en-US" sz="1800" b="1" dirty="0">
              <a:solidFill>
                <a:schemeClr val="accent1"/>
              </a:solidFill>
              <a:latin typeface="Calibri" panose="020F0502020204030204" pitchFamily="34" charset="0"/>
              <a:ea typeface="+mn-ea"/>
              <a:cs typeface="+mn-cs"/>
              <a:sym typeface="Arial" panose="020B0604020202020204" pitchFamily="34" charset="0"/>
            </a:endParaRPr>
          </a:p>
        </p:txBody>
      </p:sp>
      <p:sp>
        <p:nvSpPr>
          <p:cNvPr id="41" name="右箭头 40"/>
          <p:cNvSpPr/>
          <p:nvPr/>
        </p:nvSpPr>
        <p:spPr bwMode="auto">
          <a:xfrm>
            <a:off x="3183226" y="1796679"/>
            <a:ext cx="263268" cy="14092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42" name="右箭头 41"/>
          <p:cNvSpPr/>
          <p:nvPr/>
        </p:nvSpPr>
        <p:spPr bwMode="auto">
          <a:xfrm>
            <a:off x="5838194" y="1796679"/>
            <a:ext cx="263268" cy="14092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43" name="右箭头 42"/>
          <p:cNvSpPr/>
          <p:nvPr/>
        </p:nvSpPr>
        <p:spPr bwMode="auto">
          <a:xfrm>
            <a:off x="299118" y="3840046"/>
            <a:ext cx="263268" cy="14092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44" name="右箭头 43"/>
          <p:cNvSpPr/>
          <p:nvPr/>
        </p:nvSpPr>
        <p:spPr bwMode="auto">
          <a:xfrm>
            <a:off x="2391333" y="3840046"/>
            <a:ext cx="263268" cy="14092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45" name="右箭头 44"/>
          <p:cNvSpPr/>
          <p:nvPr/>
        </p:nvSpPr>
        <p:spPr bwMode="auto">
          <a:xfrm>
            <a:off x="4449420" y="3840046"/>
            <a:ext cx="263268" cy="14092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sp>
        <p:nvSpPr>
          <p:cNvPr id="46" name="右箭头 45"/>
          <p:cNvSpPr/>
          <p:nvPr/>
        </p:nvSpPr>
        <p:spPr bwMode="auto">
          <a:xfrm>
            <a:off x="6541635" y="3840046"/>
            <a:ext cx="263268" cy="14092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89383" tIns="44691" rIns="89383" bIns="44691" numCol="1" rtlCol="0" anchor="t" anchorCtr="0" compatLnSpc="1"/>
          <a:lstStyle/>
          <a:p>
            <a:pPr rtl="0" eaLnBrk="0" hangingPunct="0"/>
            <a:endParaRPr lang="zh-CN" altLang="en-US" dirty="0">
              <a:ea typeface="宋体" panose="02010600030101010101" pitchFamily="2" charset="-122"/>
            </a:endParaRPr>
          </a:p>
        </p:txBody>
      </p:sp>
      <p:pic>
        <p:nvPicPr>
          <p:cNvPr id="1026" name="Picture 2"/>
          <p:cNvPicPr>
            <a:picLocks noChangeAspect="1" noChangeArrowheads="1"/>
          </p:cNvPicPr>
          <p:nvPr/>
        </p:nvPicPr>
        <p:blipFill>
          <a:blip r:embed="rId8" cstate="print"/>
          <a:srcRect/>
          <a:stretch>
            <a:fillRect/>
          </a:stretch>
        </p:blipFill>
        <p:spPr bwMode="auto">
          <a:xfrm>
            <a:off x="1708921" y="977339"/>
            <a:ext cx="963788" cy="1876254"/>
          </a:xfrm>
          <a:prstGeom prst="rect">
            <a:avLst/>
          </a:prstGeom>
          <a:noFill/>
          <a:ln w="9525">
            <a:noFill/>
            <a:miter lim="800000"/>
            <a:headEnd/>
            <a:tailEnd/>
          </a:ln>
        </p:spPr>
      </p:pic>
      <p:sp>
        <p:nvSpPr>
          <p:cNvPr id="24" name="矩形 23"/>
          <p:cNvSpPr/>
          <p:nvPr/>
        </p:nvSpPr>
        <p:spPr>
          <a:xfrm>
            <a:off x="1724960" y="2562642"/>
            <a:ext cx="877406" cy="367254"/>
          </a:xfrm>
          <a:prstGeom prst="rect">
            <a:avLst/>
          </a:prstGeom>
        </p:spPr>
        <p:txBody>
          <a:bodyPr wrap="square" lIns="89383" tIns="44691" rIns="89383" bIns="44691">
            <a:spAutoFit/>
          </a:bodyPr>
          <a:lstStyle/>
          <a:p>
            <a:r>
              <a:rPr lang="en-US" altLang="zh-CN" sz="1800" b="1" dirty="0">
                <a:solidFill>
                  <a:schemeClr val="accent1"/>
                </a:solidFill>
                <a:latin typeface="Calibri" panose="020F0502020204030204" pitchFamily="34" charset="0"/>
                <a:ea typeface="+mn-ea"/>
                <a:cs typeface="+mn-cs"/>
                <a:sym typeface="Arial" panose="020B0604020202020204" pitchFamily="34" charset="0"/>
              </a:rPr>
              <a:t>Mixing </a:t>
            </a:r>
            <a:endParaRPr lang="zh-CN" altLang="en-US" sz="1800" b="1" dirty="0">
              <a:solidFill>
                <a:schemeClr val="accent1"/>
              </a:solidFill>
              <a:latin typeface="Calibri" panose="020F0502020204030204" pitchFamily="34" charset="0"/>
              <a:ea typeface="+mn-ea"/>
              <a:cs typeface="+mn-cs"/>
              <a:sym typeface="Arial" panose="020B0604020202020204" pitchFamily="34" charset="0"/>
            </a:endParaRPr>
          </a:p>
        </p:txBody>
      </p:sp>
    </p:spTree>
    <p:extLst>
      <p:ext uri="{BB962C8B-B14F-4D97-AF65-F5344CB8AC3E}">
        <p14:creationId xmlns:p14="http://schemas.microsoft.com/office/powerpoint/2010/main" val="3567021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p:nvPr/>
        </p:nvSpPr>
        <p:spPr>
          <a:xfrm>
            <a:off x="2483855" y="1988427"/>
            <a:ext cx="936628" cy="1165094"/>
          </a:xfrm>
          <a:prstGeom prst="rect">
            <a:avLst/>
          </a:prstGeom>
          <a:noFill/>
          <a:ln w="9525">
            <a:noFill/>
          </a:ln>
        </p:spPr>
        <p:txBody>
          <a:bodyPr wrap="square" lIns="79988" tIns="39994" rIns="79988" bIns="39994">
            <a:spAutoFit/>
          </a:bodyPr>
          <a:lstStyle/>
          <a:p>
            <a:pPr lvl="0" eaLnBrk="1" hangingPunct="1"/>
            <a:r>
              <a:rPr lang="en-US" altLang="zh-CN" sz="7000" b="1" i="1" dirty="0">
                <a:solidFill>
                  <a:srgbClr val="FFFF00"/>
                </a:solidFill>
                <a:ea typeface="微软雅黑" panose="020B0503020204020204" pitchFamily="34" charset="-122"/>
                <a:sym typeface="方正仿宋简体" charset="-122"/>
              </a:rPr>
              <a:t>1</a:t>
            </a:r>
            <a:endParaRPr lang="zh-CN" altLang="en-US" sz="7000" b="1" i="1" dirty="0">
              <a:solidFill>
                <a:srgbClr val="FFFF00"/>
              </a:solidFill>
              <a:ea typeface="微软雅黑" panose="020B0503020204020204" pitchFamily="34" charset="-122"/>
              <a:sym typeface="方正仿宋简体" charset="-122"/>
            </a:endParaRPr>
          </a:p>
        </p:txBody>
      </p:sp>
      <p:sp>
        <p:nvSpPr>
          <p:cNvPr id="3" name="矩形 2"/>
          <p:cNvSpPr/>
          <p:nvPr>
            <p:custDataLst>
              <p:tags r:id="rId1"/>
            </p:custDataLst>
          </p:nvPr>
        </p:nvSpPr>
        <p:spPr>
          <a:xfrm>
            <a:off x="3419920" y="1988426"/>
            <a:ext cx="5724080" cy="1179528"/>
          </a:xfrm>
          <a:prstGeom prst="rect">
            <a:avLst/>
          </a:prstGeom>
          <a:solidFill>
            <a:srgbClr val="0070C0"/>
          </a:solidFill>
          <a:ln w="12700" cap="flat" cmpd="sng" algn="ctr">
            <a:noFill/>
            <a:prstDash val="solid"/>
            <a:miter lim="800000"/>
          </a:ln>
          <a:effectLst/>
        </p:spPr>
        <p:txBody>
          <a:bodyPr lIns="333993" tIns="44691" rIns="927760" bIns="44691" anchor="ctr"/>
          <a:lstStyle/>
          <a:p>
            <a:pPr>
              <a:defRPr/>
            </a:pPr>
            <a:r>
              <a:rPr lang="en-US" altLang="zh-CN" sz="2300" b="1" kern="0" dirty="0">
                <a:solidFill>
                  <a:schemeClr val="bg1"/>
                </a:solidFill>
                <a:latin typeface="+mn-lt"/>
                <a:ea typeface="微软雅黑" panose="020B0503020204020204" pitchFamily="34" charset="-122"/>
                <a:sym typeface="+mn-ea"/>
              </a:rPr>
              <a:t>Typical Issues &amp; Solutions of Mc Battery Production  </a:t>
            </a:r>
            <a:endParaRPr lang="zh-CN" altLang="en-US" sz="2300" b="1" kern="0" dirty="0">
              <a:solidFill>
                <a:schemeClr val="bg1"/>
              </a:solidFill>
              <a:latin typeface="+mn-lt"/>
              <a:ea typeface="微软雅黑" panose="020B0503020204020204" pitchFamily="34"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图片 3"/>
          <p:cNvPicPr>
            <a:picLocks noChangeAspect="1" noChangeArrowheads="1"/>
          </p:cNvPicPr>
          <p:nvPr/>
        </p:nvPicPr>
        <p:blipFill>
          <a:blip r:embed="rId2" cstate="print"/>
          <a:srcRect/>
          <a:stretch>
            <a:fillRect/>
          </a:stretch>
        </p:blipFill>
        <p:spPr bwMode="auto">
          <a:xfrm>
            <a:off x="4533229" y="598082"/>
            <a:ext cx="2923412" cy="2167073"/>
          </a:xfrm>
          <a:prstGeom prst="rect">
            <a:avLst/>
          </a:prstGeom>
          <a:noFill/>
          <a:ln w="9525">
            <a:noFill/>
            <a:miter lim="800000"/>
            <a:headEnd/>
            <a:tailEnd/>
          </a:ln>
        </p:spPr>
      </p:pic>
      <p:pic>
        <p:nvPicPr>
          <p:cNvPr id="79875" name="图片 2"/>
          <p:cNvPicPr>
            <a:picLocks noChangeAspect="1" noChangeArrowheads="1"/>
          </p:cNvPicPr>
          <p:nvPr/>
        </p:nvPicPr>
        <p:blipFill>
          <a:blip r:embed="rId3" cstate="print"/>
          <a:srcRect/>
          <a:stretch>
            <a:fillRect/>
          </a:stretch>
        </p:blipFill>
        <p:spPr bwMode="auto">
          <a:xfrm>
            <a:off x="1578798" y="598082"/>
            <a:ext cx="2923413" cy="2167073"/>
          </a:xfrm>
          <a:prstGeom prst="rect">
            <a:avLst/>
          </a:prstGeom>
          <a:noFill/>
          <a:ln w="9525">
            <a:noFill/>
            <a:miter lim="800000"/>
            <a:headEnd/>
            <a:tailEnd/>
          </a:ln>
        </p:spPr>
      </p:pic>
      <p:sp>
        <p:nvSpPr>
          <p:cNvPr id="73730" name="Rectangle 2"/>
          <p:cNvSpPr>
            <a:spLocks noGrp="1"/>
          </p:cNvSpPr>
          <p:nvPr/>
        </p:nvSpPr>
        <p:spPr>
          <a:xfrm>
            <a:off x="539720" y="105635"/>
            <a:ext cx="4824335" cy="382151"/>
          </a:xfrm>
          <a:prstGeom prst="rect">
            <a:avLst/>
          </a:prstGeom>
          <a:solidFill>
            <a:srgbClr val="0070C0"/>
          </a:solidFill>
          <a:ln w="9525">
            <a:noFill/>
          </a:ln>
        </p:spPr>
        <p:txBody>
          <a:bodyPr lIns="79988" tIns="39994" rIns="79988" bIns="39994" anchor="ctr"/>
          <a:lstStyle/>
          <a:p>
            <a:pPr defTabSz="800719">
              <a:lnSpc>
                <a:spcPct val="120000"/>
              </a:lnSpc>
              <a:defRPr/>
            </a:pPr>
            <a:r>
              <a:rPr lang="en-US" altLang="zh-CN" sz="2300" b="1" noProof="1">
                <a:solidFill>
                  <a:schemeClr val="bg1"/>
                </a:solidFill>
                <a:effectLst>
                  <a:outerShdw blurRad="63500" dist="38100" dir="5400000" algn="t" rotWithShape="0">
                    <a:prstClr val="black">
                      <a:alpha val="25000"/>
                    </a:prstClr>
                  </a:outerShdw>
                </a:effectLst>
                <a:latin typeface="+mn-lt"/>
                <a:ea typeface="+mj-ea"/>
                <a:cs typeface="+mj-cs"/>
                <a:sym typeface="微软雅黑" panose="020B0503020204020204" pitchFamily="34" charset="-122"/>
              </a:rPr>
              <a:t>Labs- Cell &amp; Battery Testing Lab </a:t>
            </a:r>
          </a:p>
        </p:txBody>
      </p:sp>
      <p:pic>
        <p:nvPicPr>
          <p:cNvPr id="79877" name="图片 1"/>
          <p:cNvPicPr>
            <a:picLocks noChangeAspect="1" noChangeArrowheads="1"/>
          </p:cNvPicPr>
          <p:nvPr/>
        </p:nvPicPr>
        <p:blipFill>
          <a:blip r:embed="rId4" cstate="print"/>
          <a:srcRect/>
          <a:stretch>
            <a:fillRect/>
          </a:stretch>
        </p:blipFill>
        <p:spPr bwMode="auto">
          <a:xfrm>
            <a:off x="4609221" y="2853703"/>
            <a:ext cx="2847419" cy="2114256"/>
          </a:xfrm>
          <a:prstGeom prst="rect">
            <a:avLst/>
          </a:prstGeom>
          <a:noFill/>
          <a:ln w="9525">
            <a:solidFill>
              <a:schemeClr val="accent1"/>
            </a:solidFill>
            <a:round/>
            <a:headEnd/>
            <a:tailEnd/>
          </a:ln>
        </p:spPr>
      </p:pic>
      <p:pic>
        <p:nvPicPr>
          <p:cNvPr id="79878" name="图片 3"/>
          <p:cNvPicPr>
            <a:picLocks noChangeAspect="1" noChangeArrowheads="1"/>
          </p:cNvPicPr>
          <p:nvPr/>
        </p:nvPicPr>
        <p:blipFill>
          <a:blip r:embed="rId5" cstate="print"/>
          <a:srcRect/>
          <a:stretch>
            <a:fillRect/>
          </a:stretch>
        </p:blipFill>
        <p:spPr bwMode="auto">
          <a:xfrm>
            <a:off x="1540027" y="2853703"/>
            <a:ext cx="2962185" cy="2114256"/>
          </a:xfrm>
          <a:prstGeom prst="rect">
            <a:avLst/>
          </a:prstGeom>
          <a:noFill/>
          <a:ln w="9525">
            <a:noFill/>
            <a:miter lim="800000"/>
            <a:headEnd/>
            <a:tailEnd/>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351120" y="-246068"/>
          <a:ext cx="8230213" cy="4967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0899" name="图片 3" descr="QQ截图20150420105618.png"/>
          <p:cNvPicPr>
            <a:picLocks noChangeAspect="1" noChangeArrowheads="1"/>
          </p:cNvPicPr>
          <p:nvPr/>
        </p:nvPicPr>
        <p:blipFill>
          <a:blip r:embed="rId7" cstate="print"/>
          <a:srcRect/>
          <a:stretch>
            <a:fillRect/>
          </a:stretch>
        </p:blipFill>
        <p:spPr bwMode="auto">
          <a:xfrm>
            <a:off x="730466" y="671094"/>
            <a:ext cx="1659444" cy="2112703"/>
          </a:xfrm>
          <a:prstGeom prst="rect">
            <a:avLst/>
          </a:prstGeom>
          <a:noFill/>
          <a:ln w="9525">
            <a:solidFill>
              <a:schemeClr val="accent1"/>
            </a:solidFill>
            <a:round/>
            <a:headEnd/>
            <a:tailEnd/>
          </a:ln>
        </p:spPr>
      </p:pic>
      <p:pic>
        <p:nvPicPr>
          <p:cNvPr id="80900" name="图片 5" descr="QQ截图20150420105638.png"/>
          <p:cNvPicPr>
            <a:picLocks noChangeAspect="1" noChangeArrowheads="1"/>
          </p:cNvPicPr>
          <p:nvPr/>
        </p:nvPicPr>
        <p:blipFill>
          <a:blip r:embed="rId8" cstate="print"/>
          <a:srcRect/>
          <a:stretch>
            <a:fillRect/>
          </a:stretch>
        </p:blipFill>
        <p:spPr bwMode="auto">
          <a:xfrm>
            <a:off x="6093416" y="809352"/>
            <a:ext cx="1574145" cy="1833080"/>
          </a:xfrm>
          <a:prstGeom prst="rect">
            <a:avLst/>
          </a:prstGeom>
          <a:noFill/>
          <a:ln w="9525">
            <a:solidFill>
              <a:schemeClr val="accent1"/>
            </a:solidFill>
            <a:round/>
            <a:headEnd/>
            <a:tailEnd/>
          </a:ln>
        </p:spPr>
      </p:pic>
      <p:sp>
        <p:nvSpPr>
          <p:cNvPr id="80901" name="矩形 6"/>
          <p:cNvSpPr>
            <a:spLocks noChangeArrowheads="1"/>
          </p:cNvSpPr>
          <p:nvPr/>
        </p:nvSpPr>
        <p:spPr bwMode="auto">
          <a:xfrm>
            <a:off x="632761" y="2734086"/>
            <a:ext cx="1782938" cy="305698"/>
          </a:xfrm>
          <a:prstGeom prst="rect">
            <a:avLst/>
          </a:prstGeom>
          <a:noFill/>
          <a:ln w="9525">
            <a:noFill/>
            <a:miter lim="800000"/>
            <a:headEnd/>
            <a:tailEnd/>
          </a:ln>
        </p:spPr>
        <p:txBody>
          <a:bodyPr wrap="none" lIns="89383" tIns="44691" rIns="89383" bIns="44691">
            <a:spAutoFit/>
          </a:bodyPr>
          <a:lstStyle/>
          <a:p>
            <a:pPr eaLnBrk="0" hangingPunct="0"/>
            <a:r>
              <a:rPr lang="en-US" altLang="zh-CN" sz="1400" dirty="0">
                <a:solidFill>
                  <a:srgbClr val="3333FF"/>
                </a:solidFill>
                <a:latin typeface="Calibri" pitchFamily="34" charset="0"/>
                <a:sym typeface="Times New Roman" pitchFamily="18" charset="0"/>
              </a:rPr>
              <a:t>Accuracy up to 0.02% </a:t>
            </a:r>
          </a:p>
        </p:txBody>
      </p:sp>
      <p:sp>
        <p:nvSpPr>
          <p:cNvPr id="80902" name="矩形 12"/>
          <p:cNvSpPr>
            <a:spLocks noChangeArrowheads="1"/>
          </p:cNvSpPr>
          <p:nvPr/>
        </p:nvSpPr>
        <p:spPr bwMode="auto">
          <a:xfrm>
            <a:off x="5925921" y="2642433"/>
            <a:ext cx="2660421" cy="305698"/>
          </a:xfrm>
          <a:prstGeom prst="rect">
            <a:avLst/>
          </a:prstGeom>
          <a:noFill/>
          <a:ln w="9525">
            <a:noFill/>
            <a:miter lim="800000"/>
            <a:headEnd/>
            <a:tailEnd/>
          </a:ln>
        </p:spPr>
        <p:txBody>
          <a:bodyPr wrap="none" lIns="89383" tIns="44691" rIns="89383" bIns="44691">
            <a:spAutoFit/>
          </a:bodyPr>
          <a:lstStyle/>
          <a:p>
            <a:pPr eaLnBrk="0" hangingPunct="0"/>
            <a:r>
              <a:rPr lang="en-US" altLang="zh-CN" sz="1400" dirty="0">
                <a:solidFill>
                  <a:srgbClr val="3333FF"/>
                </a:solidFill>
                <a:latin typeface="Calibri" pitchFamily="34" charset="0"/>
                <a:sym typeface="Times New Roman" pitchFamily="18" charset="0"/>
              </a:rPr>
              <a:t>Temperature range: -60</a:t>
            </a:r>
            <a:r>
              <a:rPr lang="zh-CN" altLang="en-US" sz="1400" dirty="0">
                <a:solidFill>
                  <a:srgbClr val="3333FF"/>
                </a:solidFill>
                <a:latin typeface="Calibri" pitchFamily="34" charset="0"/>
                <a:sym typeface="Times New Roman" pitchFamily="18" charset="0"/>
              </a:rPr>
              <a:t>℃</a:t>
            </a:r>
            <a:r>
              <a:rPr lang="en-US" altLang="zh-CN" sz="1400" dirty="0">
                <a:solidFill>
                  <a:srgbClr val="3333FF"/>
                </a:solidFill>
                <a:latin typeface="Calibri" pitchFamily="34" charset="0"/>
                <a:sym typeface="Times New Roman" pitchFamily="18" charset="0"/>
              </a:rPr>
              <a:t>~150</a:t>
            </a:r>
            <a:r>
              <a:rPr lang="zh-CN" altLang="en-US" sz="1400" dirty="0">
                <a:solidFill>
                  <a:srgbClr val="3333FF"/>
                </a:solidFill>
                <a:latin typeface="Calibri" pitchFamily="34" charset="0"/>
                <a:sym typeface="Times New Roman" pitchFamily="18" charset="0"/>
              </a:rPr>
              <a:t>℃</a:t>
            </a:r>
            <a:r>
              <a:rPr lang="en-US" altLang="zh-CN" sz="1400" dirty="0">
                <a:solidFill>
                  <a:srgbClr val="00B050"/>
                </a:solidFill>
                <a:latin typeface="Calibri" pitchFamily="34" charset="0"/>
                <a:sym typeface="Times New Roman" pitchFamily="18" charset="0"/>
              </a:rPr>
              <a:t> </a:t>
            </a:r>
            <a:endParaRPr lang="zh-CN" altLang="en-US" sz="1400" dirty="0">
              <a:solidFill>
                <a:srgbClr val="00B050"/>
              </a:solidFill>
              <a:latin typeface="Calibri" pitchFamily="34" charset="0"/>
              <a:sym typeface="Times New Roman" pitchFamily="18" charset="0"/>
            </a:endParaRPr>
          </a:p>
        </p:txBody>
      </p:sp>
      <p:pic>
        <p:nvPicPr>
          <p:cNvPr id="80903" name="图片 1"/>
          <p:cNvPicPr>
            <a:picLocks noChangeAspect="1" noChangeArrowheads="1"/>
          </p:cNvPicPr>
          <p:nvPr/>
        </p:nvPicPr>
        <p:blipFill>
          <a:blip r:embed="rId9" cstate="print"/>
          <a:srcRect/>
          <a:stretch>
            <a:fillRect/>
          </a:stretch>
        </p:blipFill>
        <p:spPr bwMode="auto">
          <a:xfrm>
            <a:off x="3587191" y="3206337"/>
            <a:ext cx="1676503" cy="1826867"/>
          </a:xfrm>
          <a:prstGeom prst="rect">
            <a:avLst/>
          </a:prstGeom>
          <a:noFill/>
          <a:ln w="9525">
            <a:solidFill>
              <a:schemeClr val="accent1"/>
            </a:solidFill>
            <a:round/>
            <a:headEnd/>
            <a:tailEnd/>
          </a:ln>
        </p:spPr>
      </p:pic>
      <p:sp>
        <p:nvSpPr>
          <p:cNvPr id="80904" name="文本框 2"/>
          <p:cNvSpPr txBox="1">
            <a:spLocks noChangeArrowheads="1"/>
          </p:cNvSpPr>
          <p:nvPr/>
        </p:nvSpPr>
        <p:spPr bwMode="auto">
          <a:xfrm>
            <a:off x="5204760" y="4473959"/>
            <a:ext cx="2071978" cy="718632"/>
          </a:xfrm>
          <a:prstGeom prst="rect">
            <a:avLst/>
          </a:prstGeom>
          <a:noFill/>
          <a:ln w="9525">
            <a:noFill/>
            <a:miter lim="800000"/>
            <a:headEnd/>
            <a:tailEnd/>
          </a:ln>
        </p:spPr>
        <p:txBody>
          <a:bodyPr lIns="89383" tIns="44691" rIns="89383" bIns="44691">
            <a:spAutoFit/>
          </a:bodyPr>
          <a:lstStyle/>
          <a:p>
            <a:pPr>
              <a:lnSpc>
                <a:spcPts val="4888"/>
              </a:lnSpc>
            </a:pPr>
            <a:r>
              <a:rPr lang="en-US" altLang="zh-CN" sz="1400" dirty="0">
                <a:solidFill>
                  <a:srgbClr val="3333FF"/>
                </a:solidFill>
                <a:latin typeface="Calibri" pitchFamily="34" charset="0"/>
                <a:sym typeface="Times New Roman" pitchFamily="18" charset="0"/>
              </a:rPr>
              <a:t>Totally 400 testing circuits </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a:spLocks noChangeArrowheads="1"/>
          </p:cNvSpPr>
          <p:nvPr/>
        </p:nvSpPr>
        <p:spPr bwMode="auto">
          <a:xfrm>
            <a:off x="202753" y="1563680"/>
            <a:ext cx="8934631" cy="2265983"/>
          </a:xfrm>
          <a:prstGeom prst="rect">
            <a:avLst/>
          </a:prstGeom>
          <a:noFill/>
          <a:ln w="9525">
            <a:noFill/>
            <a:miter lim="800000"/>
            <a:headEnd/>
            <a:tailEnd/>
          </a:ln>
        </p:spPr>
        <p:txBody>
          <a:bodyPr wrap="square" lIns="79988" tIns="39994" rIns="79988" bIns="39994">
            <a:spAutoFit/>
          </a:bodyPr>
          <a:lstStyle/>
          <a:p>
            <a:pPr algn="ctr">
              <a:buFont typeface="Arial" pitchFamily="34" charset="0"/>
              <a:buNone/>
            </a:pPr>
            <a:r>
              <a:rPr lang="en-US" altLang="zh-CN" sz="3800" b="1" dirty="0">
                <a:solidFill>
                  <a:srgbClr val="0070C0"/>
                </a:solidFill>
                <a:ea typeface="方正仿宋简体"/>
                <a:cs typeface="方正仿宋简体"/>
                <a:sym typeface="Times New Roman" pitchFamily="18" charset="0"/>
              </a:rPr>
              <a:t>Thanks for your attention.</a:t>
            </a:r>
          </a:p>
          <a:p>
            <a:pPr algn="ctr">
              <a:buFont typeface="Arial" pitchFamily="34" charset="0"/>
              <a:buNone/>
            </a:pPr>
            <a:r>
              <a:rPr lang="en-US" altLang="zh-CN" sz="3800" b="1" dirty="0">
                <a:solidFill>
                  <a:srgbClr val="0070C0"/>
                </a:solidFill>
                <a:ea typeface="方正仿宋简体"/>
                <a:cs typeface="方正仿宋简体"/>
                <a:sym typeface="Times New Roman" pitchFamily="18" charset="0"/>
              </a:rPr>
              <a:t>Welcome to visit our booth </a:t>
            </a:r>
          </a:p>
          <a:p>
            <a:pPr algn="ctr">
              <a:buFont typeface="Arial" pitchFamily="34" charset="0"/>
              <a:buNone/>
            </a:pPr>
            <a:r>
              <a:rPr lang="en-US" altLang="zh-CN" sz="6600" b="1" dirty="0">
                <a:solidFill>
                  <a:srgbClr val="FFFF00"/>
                </a:solidFill>
                <a:ea typeface="方正仿宋简体"/>
                <a:cs typeface="方正仿宋简体"/>
                <a:sym typeface="Times New Roman" pitchFamily="18" charset="0"/>
              </a:rPr>
              <a:t>No. 144</a:t>
            </a:r>
            <a:r>
              <a:rPr lang="en-US" altLang="zh-CN" sz="3800" b="1" dirty="0">
                <a:solidFill>
                  <a:srgbClr val="0070C0"/>
                </a:solidFill>
                <a:ea typeface="方正仿宋简体"/>
                <a:cs typeface="方正仿宋简体"/>
                <a:sym typeface="Times New Roman" pitchFamily="18" charset="0"/>
              </a:rPr>
              <a:t>.</a:t>
            </a:r>
          </a:p>
        </p:txBody>
      </p:sp>
    </p:spTree>
    <p:extLst>
      <p:ext uri="{BB962C8B-B14F-4D97-AF65-F5344CB8AC3E}">
        <p14:creationId xmlns:p14="http://schemas.microsoft.com/office/powerpoint/2010/main" val="13796686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9958" y="2008063"/>
            <a:ext cx="6710338" cy="628864"/>
          </a:xfrm>
          <a:prstGeom prst="rect">
            <a:avLst/>
          </a:prstGeom>
          <a:noFill/>
        </p:spPr>
        <p:txBody>
          <a:bodyPr wrap="square" lIns="89383" tIns="44691" rIns="89383" bIns="44691" rtlCol="0">
            <a:spAutoFit/>
          </a:bodyPr>
          <a:lstStyle/>
          <a:p>
            <a:r>
              <a:rPr lang="en-US" altLang="zh-CN" sz="3500" b="1" dirty="0">
                <a:solidFill>
                  <a:srgbClr val="FFFF00"/>
                </a:solidFill>
              </a:rPr>
              <a:t>1.1</a:t>
            </a:r>
            <a:r>
              <a:rPr lang="en-US" altLang="zh-CN" sz="3500" b="1" dirty="0">
                <a:solidFill>
                  <a:srgbClr val="0070C0"/>
                </a:solidFill>
              </a:rPr>
              <a:t> </a:t>
            </a:r>
            <a:r>
              <a:rPr lang="en-US" altLang="zh-CN" sz="2000" b="1" dirty="0">
                <a:solidFill>
                  <a:srgbClr val="0070C0"/>
                </a:solidFill>
              </a:rPr>
              <a:t>OCV Rapid Drop When Battery is in Placement</a:t>
            </a:r>
            <a:endParaRPr lang="zh-CN" altLang="en-US" sz="2000" b="1" dirty="0">
              <a:solidFill>
                <a:srgbClr val="0070C0"/>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402790" cy="6307341"/>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Causes Analysis</a:t>
            </a:r>
            <a:r>
              <a:rPr lang="en-US" altLang="zh-CN" sz="2400" b="1" dirty="0">
                <a:solidFill>
                  <a:srgbClr val="FF0000"/>
                </a:solidFill>
                <a:latin typeface="+mj-lt"/>
                <a:ea typeface="黑体" pitchFamily="49" charset="-122"/>
                <a:sym typeface="方正仿宋简体"/>
              </a:rPr>
              <a:t>( Battery Self-discharge)</a:t>
            </a: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High impurities of raw materials especially in acid, DM water,  alloy and separators.</a:t>
            </a:r>
          </a:p>
          <a:p>
            <a:pPr algn="just" eaLnBrk="0" hangingPunct="0">
              <a:defRPr/>
            </a:pPr>
            <a:r>
              <a:rPr lang="zh-CN" altLang="en-US" sz="2000" b="1" dirty="0">
                <a:solidFill>
                  <a:srgbClr val="0070C0"/>
                </a:solidFill>
                <a:latin typeface="+mn-lt"/>
                <a:ea typeface="黑体" pitchFamily="49" charset="-122"/>
                <a:sym typeface="方正仿宋简体"/>
              </a:rPr>
              <a:t>② </a:t>
            </a:r>
            <a:r>
              <a:rPr lang="en-US" altLang="zh-CN" sz="2000" dirty="0">
                <a:solidFill>
                  <a:srgbClr val="0070C0"/>
                </a:solidFill>
                <a:latin typeface="+mn-lt"/>
                <a:ea typeface="黑体" pitchFamily="49" charset="-122"/>
                <a:sym typeface="方正仿宋简体"/>
              </a:rPr>
              <a:t>Sulfate corrosives stick to the paste surface or AM </a:t>
            </a: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Oxides stick to the paste surface and comes into the battery</a:t>
            </a:r>
          </a:p>
          <a:p>
            <a:pPr algn="just" eaLnBrk="0" hangingPunct="0">
              <a:defRPr/>
            </a:pPr>
            <a:r>
              <a:rPr lang="zh-CN" altLang="en-US" sz="2000" b="1" dirty="0">
                <a:solidFill>
                  <a:srgbClr val="0070C0"/>
                </a:solidFill>
                <a:latin typeface="+mn-lt"/>
                <a:ea typeface="黑体" pitchFamily="49" charset="-122"/>
                <a:sym typeface="方正仿宋简体"/>
              </a:rPr>
              <a:t>④ </a:t>
            </a:r>
            <a:r>
              <a:rPr lang="en-US" altLang="zh-CN" sz="2000" dirty="0">
                <a:solidFill>
                  <a:srgbClr val="0070C0"/>
                </a:solidFill>
                <a:latin typeface="+mn-lt"/>
                <a:ea typeface="黑体" pitchFamily="49" charset="-122"/>
                <a:sym typeface="方正仿宋简体"/>
              </a:rPr>
              <a:t>High </a:t>
            </a:r>
            <a:r>
              <a:rPr lang="en-US" altLang="zh-CN" sz="2000" dirty="0" err="1">
                <a:solidFill>
                  <a:srgbClr val="0070C0"/>
                </a:solidFill>
                <a:latin typeface="+mn-lt"/>
                <a:ea typeface="黑体" pitchFamily="49" charset="-122"/>
                <a:sym typeface="方正仿宋简体"/>
              </a:rPr>
              <a:t>Cl</a:t>
            </a:r>
            <a:r>
              <a:rPr lang="en-US" altLang="zh-CN" sz="2000" baseline="30000" dirty="0">
                <a:solidFill>
                  <a:srgbClr val="0070C0"/>
                </a:solidFill>
                <a:latin typeface="+mn-lt"/>
                <a:ea typeface="黑体" pitchFamily="49" charset="-122"/>
                <a:sym typeface="方正仿宋简体"/>
              </a:rPr>
              <a:t>-</a:t>
            </a:r>
            <a:r>
              <a:rPr lang="en-US" altLang="zh-CN" sz="2000" dirty="0">
                <a:solidFill>
                  <a:srgbClr val="0070C0"/>
                </a:solidFill>
                <a:latin typeface="+mn-lt"/>
                <a:ea typeface="黑体" pitchFamily="49" charset="-122"/>
                <a:sym typeface="方正仿宋简体"/>
              </a:rPr>
              <a:t> and Fe</a:t>
            </a:r>
            <a:r>
              <a:rPr lang="en-US" altLang="zh-CN" sz="2000" baseline="30000" dirty="0">
                <a:solidFill>
                  <a:srgbClr val="0070C0"/>
                </a:solidFill>
                <a:latin typeface="+mn-lt"/>
                <a:ea typeface="黑体" pitchFamily="49" charset="-122"/>
                <a:sym typeface="方正仿宋简体"/>
              </a:rPr>
              <a:t>3+ </a:t>
            </a:r>
            <a:r>
              <a:rPr lang="en-US" altLang="zh-CN" sz="2000" dirty="0">
                <a:solidFill>
                  <a:srgbClr val="0070C0"/>
                </a:solidFill>
                <a:latin typeface="+mn-lt"/>
                <a:ea typeface="黑体" pitchFamily="49" charset="-122"/>
                <a:sym typeface="方正仿宋简体"/>
              </a:rPr>
              <a:t>because of negative plates of dry-charged battery washed by recycled water made by neutralizing acid with </a:t>
            </a:r>
            <a:r>
              <a:rPr lang="en-US" altLang="zh-CN" sz="2000" dirty="0" err="1">
                <a:solidFill>
                  <a:srgbClr val="0070C0"/>
                </a:solidFill>
                <a:latin typeface="+mn-lt"/>
                <a:ea typeface="黑体" pitchFamily="49" charset="-122"/>
                <a:sym typeface="方正仿宋简体"/>
              </a:rPr>
              <a:t>NaOH</a:t>
            </a:r>
            <a:r>
              <a:rPr lang="en-US" altLang="zh-CN" sz="2000" dirty="0">
                <a:solidFill>
                  <a:srgbClr val="0070C0"/>
                </a:solidFill>
                <a:latin typeface="+mn-lt"/>
                <a:ea typeface="黑体" pitchFamily="49" charset="-122"/>
                <a:sym typeface="方正仿宋简体"/>
              </a:rPr>
              <a:t>.</a:t>
            </a:r>
          </a:p>
          <a:p>
            <a:pPr algn="just" eaLnBrk="0" hangingPunct="0">
              <a:defRPr/>
            </a:pPr>
            <a:r>
              <a:rPr lang="zh-CN" altLang="en-US" sz="2000" b="1" dirty="0">
                <a:solidFill>
                  <a:srgbClr val="0070C0"/>
                </a:solidFill>
                <a:latin typeface="+mn-lt"/>
                <a:ea typeface="黑体" pitchFamily="49" charset="-122"/>
                <a:sym typeface="方正仿宋简体"/>
              </a:rPr>
              <a:t>⑤ </a:t>
            </a:r>
            <a:r>
              <a:rPr lang="en-US" altLang="zh-CN" sz="2000" dirty="0">
                <a:solidFill>
                  <a:srgbClr val="0070C0"/>
                </a:solidFill>
                <a:latin typeface="+mn-lt"/>
                <a:ea typeface="黑体" pitchFamily="49" charset="-122"/>
                <a:sym typeface="方正仿宋简体"/>
              </a:rPr>
              <a:t>Self-discharge due to ion conduction between the individual cells caused by the failure of the seal during the battery assembly process.</a:t>
            </a: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展会\2020\India\报告\古越现场不符合项\IMG_20190511_080606.jpg"/>
          <p:cNvPicPr>
            <a:picLocks noChangeAspect="1" noChangeArrowheads="1"/>
          </p:cNvPicPr>
          <p:nvPr/>
        </p:nvPicPr>
        <p:blipFill>
          <a:blip r:embed="rId2" cstate="print"/>
          <a:srcRect/>
          <a:stretch>
            <a:fillRect/>
          </a:stretch>
        </p:blipFill>
        <p:spPr bwMode="auto">
          <a:xfrm>
            <a:off x="1187765" y="195585"/>
            <a:ext cx="3168220" cy="2376165"/>
          </a:xfrm>
          <a:prstGeom prst="rect">
            <a:avLst/>
          </a:prstGeom>
          <a:noFill/>
        </p:spPr>
      </p:pic>
      <p:sp>
        <p:nvSpPr>
          <p:cNvPr id="3" name="椭圆 2"/>
          <p:cNvSpPr/>
          <p:nvPr/>
        </p:nvSpPr>
        <p:spPr bwMode="auto">
          <a:xfrm>
            <a:off x="1475785" y="195585"/>
            <a:ext cx="1584110" cy="1368095"/>
          </a:xfrm>
          <a:prstGeom prst="ellipse">
            <a:avLst/>
          </a:prstGeom>
          <a:noFill/>
          <a:ln w="158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027" name="Picture 3" descr="E:\展会\2020\India\报告\古越现场不符合项\IMG_20190511_151601.jpg"/>
          <p:cNvPicPr>
            <a:picLocks noChangeAspect="1" noChangeArrowheads="1"/>
          </p:cNvPicPr>
          <p:nvPr/>
        </p:nvPicPr>
        <p:blipFill>
          <a:blip r:embed="rId3" cstate="print"/>
          <a:srcRect/>
          <a:stretch>
            <a:fillRect/>
          </a:stretch>
        </p:blipFill>
        <p:spPr bwMode="auto">
          <a:xfrm>
            <a:off x="4788015" y="195585"/>
            <a:ext cx="3168220" cy="2376166"/>
          </a:xfrm>
          <a:prstGeom prst="rect">
            <a:avLst/>
          </a:prstGeom>
          <a:noFill/>
        </p:spPr>
      </p:pic>
      <p:sp>
        <p:nvSpPr>
          <p:cNvPr id="7" name="椭圆 6"/>
          <p:cNvSpPr/>
          <p:nvPr/>
        </p:nvSpPr>
        <p:spPr bwMode="auto">
          <a:xfrm>
            <a:off x="5220045" y="3003780"/>
            <a:ext cx="1584110" cy="1368095"/>
          </a:xfrm>
          <a:prstGeom prst="ellipse">
            <a:avLst/>
          </a:prstGeom>
          <a:noFill/>
          <a:ln w="158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028" name="Picture 4" descr="E:\展会\2020\India\报告\古越现场不符合项\IMG_20190511_151434.jpg"/>
          <p:cNvPicPr>
            <a:picLocks noChangeAspect="1" noChangeArrowheads="1"/>
          </p:cNvPicPr>
          <p:nvPr/>
        </p:nvPicPr>
        <p:blipFill>
          <a:blip r:embed="rId4" cstate="print"/>
          <a:srcRect/>
          <a:stretch>
            <a:fillRect/>
          </a:stretch>
        </p:blipFill>
        <p:spPr bwMode="auto">
          <a:xfrm>
            <a:off x="1187764" y="2643755"/>
            <a:ext cx="3140979" cy="2355735"/>
          </a:xfrm>
          <a:prstGeom prst="rect">
            <a:avLst/>
          </a:prstGeom>
          <a:noFill/>
        </p:spPr>
      </p:pic>
      <p:sp>
        <p:nvSpPr>
          <p:cNvPr id="9" name="椭圆 8"/>
          <p:cNvSpPr/>
          <p:nvPr/>
        </p:nvSpPr>
        <p:spPr bwMode="auto">
          <a:xfrm>
            <a:off x="1835810" y="2643755"/>
            <a:ext cx="2492933" cy="1944135"/>
          </a:xfrm>
          <a:prstGeom prst="ellipse">
            <a:avLst/>
          </a:prstGeom>
          <a:noFill/>
          <a:ln w="158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029" name="Picture 5" descr="E:\展会\2020\India\报告\古越现场不符合项\IMG_20190511_151516.jpg"/>
          <p:cNvPicPr>
            <a:picLocks noChangeAspect="1" noChangeArrowheads="1"/>
          </p:cNvPicPr>
          <p:nvPr/>
        </p:nvPicPr>
        <p:blipFill>
          <a:blip r:embed="rId5" cstate="print"/>
          <a:srcRect/>
          <a:stretch>
            <a:fillRect/>
          </a:stretch>
        </p:blipFill>
        <p:spPr bwMode="auto">
          <a:xfrm>
            <a:off x="4788015" y="2667325"/>
            <a:ext cx="3168220" cy="2376165"/>
          </a:xfrm>
          <a:prstGeom prst="rect">
            <a:avLst/>
          </a:prstGeom>
          <a:noFill/>
        </p:spPr>
      </p:pic>
      <p:sp>
        <p:nvSpPr>
          <p:cNvPr id="11" name="椭圆 10"/>
          <p:cNvSpPr/>
          <p:nvPr/>
        </p:nvSpPr>
        <p:spPr bwMode="auto">
          <a:xfrm>
            <a:off x="5436060" y="483605"/>
            <a:ext cx="1584110" cy="1368095"/>
          </a:xfrm>
          <a:prstGeom prst="ellipse">
            <a:avLst/>
          </a:prstGeom>
          <a:noFill/>
          <a:ln w="158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椭圆 13"/>
          <p:cNvSpPr/>
          <p:nvPr/>
        </p:nvSpPr>
        <p:spPr bwMode="auto">
          <a:xfrm>
            <a:off x="4788015" y="3003780"/>
            <a:ext cx="2736190" cy="1368095"/>
          </a:xfrm>
          <a:prstGeom prst="ellipse">
            <a:avLst/>
          </a:prstGeom>
          <a:noFill/>
          <a:ln w="158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762814" cy="5076235"/>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Solutions</a:t>
            </a:r>
            <a:r>
              <a:rPr lang="en-US" altLang="zh-CN" sz="2400" b="1" dirty="0">
                <a:solidFill>
                  <a:srgbClr val="FF0000"/>
                </a:solidFill>
                <a:latin typeface="+mj-lt"/>
                <a:ea typeface="黑体" pitchFamily="49" charset="-122"/>
                <a:sym typeface="方正仿宋简体"/>
              </a:rPr>
              <a:t>( Reduce</a:t>
            </a:r>
            <a:r>
              <a:rPr lang="en-US" altLang="zh-CN" sz="2400" b="1" dirty="0">
                <a:solidFill>
                  <a:srgbClr val="0070C0"/>
                </a:solidFill>
                <a:latin typeface="+mj-lt"/>
                <a:ea typeface="黑体" pitchFamily="49" charset="-122"/>
                <a:sym typeface="方正仿宋简体"/>
              </a:rPr>
              <a:t> </a:t>
            </a:r>
            <a:r>
              <a:rPr lang="en-US" altLang="zh-CN" sz="2400" b="1" dirty="0">
                <a:solidFill>
                  <a:srgbClr val="FF0000"/>
                </a:solidFill>
                <a:latin typeface="+mj-lt"/>
                <a:ea typeface="黑体" pitchFamily="49" charset="-122"/>
                <a:sym typeface="方正仿宋简体"/>
              </a:rPr>
              <a:t>Battery Self-discharge)</a:t>
            </a:r>
          </a:p>
          <a:p>
            <a:pPr algn="just" eaLnBrk="0" hangingPunct="0">
              <a:defRPr/>
            </a:pPr>
            <a:endParaRPr lang="en-US" altLang="zh-CN" sz="2000" b="1" dirty="0">
              <a:solidFill>
                <a:srgbClr val="0070C0"/>
              </a:solidFill>
              <a:latin typeface="+mj-lt"/>
              <a:ea typeface="黑体" pitchFamily="49" charset="-122"/>
              <a:sym typeface="方正仿宋简体"/>
            </a:endParaRPr>
          </a:p>
          <a:p>
            <a:pPr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Ensure the high quality of raw materials source </a:t>
            </a:r>
          </a:p>
          <a:p>
            <a:pPr eaLnBrk="0" hangingPunct="0">
              <a:defRPr/>
            </a:pPr>
            <a:r>
              <a:rPr lang="zh-CN" altLang="en-US" sz="2000" b="1" dirty="0">
                <a:solidFill>
                  <a:srgbClr val="0070C0"/>
                </a:solidFill>
                <a:latin typeface="+mn-lt"/>
                <a:ea typeface="黑体" pitchFamily="49" charset="-122"/>
                <a:sym typeface="方正仿宋简体"/>
              </a:rPr>
              <a:t>② </a:t>
            </a:r>
            <a:r>
              <a:rPr lang="en-US" altLang="zh-CN" sz="2000" dirty="0">
                <a:solidFill>
                  <a:srgbClr val="0070C0"/>
                </a:solidFill>
                <a:latin typeface="+mn-lt"/>
                <a:ea typeface="黑体" pitchFamily="49" charset="-122"/>
                <a:sym typeface="方正仿宋简体"/>
              </a:rPr>
              <a:t>Regularly clean, maintain the equipment and replace </a:t>
            </a:r>
            <a:r>
              <a:rPr lang="en-US" altLang="zh-CN" sz="2000" dirty="0" err="1">
                <a:solidFill>
                  <a:srgbClr val="0070C0"/>
                </a:solidFill>
                <a:latin typeface="+mn-lt"/>
                <a:ea typeface="黑体" pitchFamily="49" charset="-122"/>
                <a:sym typeface="方正仿宋简体"/>
              </a:rPr>
              <a:t>toolings</a:t>
            </a:r>
            <a:r>
              <a:rPr lang="en-US" altLang="zh-CN" sz="2000" dirty="0">
                <a:solidFill>
                  <a:srgbClr val="0070C0"/>
                </a:solidFill>
                <a:latin typeface="+mn-lt"/>
                <a:ea typeface="黑体" pitchFamily="49" charset="-122"/>
                <a:sym typeface="方正仿宋简体"/>
              </a:rPr>
              <a:t> and molds </a:t>
            </a:r>
          </a:p>
          <a:p>
            <a:pPr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Use DM water to wash plates or even drop this process </a:t>
            </a:r>
          </a:p>
          <a:p>
            <a:pPr eaLnBrk="0" hangingPunct="0">
              <a:defRPr/>
            </a:pPr>
            <a:r>
              <a:rPr lang="zh-CN" altLang="en-US" sz="2000" b="1" dirty="0">
                <a:solidFill>
                  <a:srgbClr val="0070C0"/>
                </a:solidFill>
                <a:latin typeface="+mn-lt"/>
                <a:ea typeface="黑体" pitchFamily="49" charset="-122"/>
                <a:sym typeface="方正仿宋简体"/>
              </a:rPr>
              <a:t>④ </a:t>
            </a:r>
            <a:r>
              <a:rPr lang="en-US" altLang="zh-CN" sz="2000" dirty="0">
                <a:solidFill>
                  <a:srgbClr val="0070C0"/>
                </a:solidFill>
                <a:latin typeface="+mn-lt"/>
                <a:ea typeface="黑体" pitchFamily="49" charset="-122"/>
                <a:sym typeface="方正仿宋简体"/>
              </a:rPr>
              <a:t>Strength the running equipment parameter consistency during the battery assemble and inspection of process quality compliance</a:t>
            </a: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795" y="2008063"/>
            <a:ext cx="8280574" cy="628864"/>
          </a:xfrm>
          <a:prstGeom prst="rect">
            <a:avLst/>
          </a:prstGeom>
          <a:noFill/>
        </p:spPr>
        <p:txBody>
          <a:bodyPr wrap="square" lIns="89383" tIns="44691" rIns="89383" bIns="44691" rtlCol="0">
            <a:spAutoFit/>
          </a:bodyPr>
          <a:lstStyle/>
          <a:p>
            <a:r>
              <a:rPr lang="en-US" altLang="zh-CN" sz="3500" b="1" dirty="0">
                <a:solidFill>
                  <a:srgbClr val="FFFF00"/>
                </a:solidFill>
              </a:rPr>
              <a:t>1.2</a:t>
            </a:r>
            <a:r>
              <a:rPr lang="en-US" altLang="zh-CN" sz="3500" b="1" dirty="0">
                <a:solidFill>
                  <a:srgbClr val="0070C0"/>
                </a:solidFill>
              </a:rPr>
              <a:t> </a:t>
            </a:r>
            <a:r>
              <a:rPr lang="en-US" altLang="zh-CN" sz="2000" b="1" dirty="0">
                <a:solidFill>
                  <a:srgbClr val="0070C0"/>
                </a:solidFill>
              </a:rPr>
              <a:t>Low Storage Performance of Dry-charged Mc Battery </a:t>
            </a:r>
            <a:endParaRPr lang="zh-CN" altLang="en-US" sz="2000" b="1" dirty="0">
              <a:solidFill>
                <a:srgbClr val="0070C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71" y="638472"/>
            <a:ext cx="7402790" cy="5076235"/>
          </a:xfrm>
          <a:prstGeom prst="rect">
            <a:avLst/>
          </a:prstGeom>
          <a:noFill/>
        </p:spPr>
        <p:txBody>
          <a:bodyPr wrap="square" lIns="89383" tIns="44691" rIns="89383" bIns="44691">
            <a:spAutoFit/>
          </a:bodyPr>
          <a:lstStyle/>
          <a:p>
            <a:pPr algn="just" eaLnBrk="0" hangingPunct="0">
              <a:defRPr/>
            </a:pPr>
            <a:r>
              <a:rPr lang="en-US" altLang="zh-CN" sz="2400" b="1" dirty="0">
                <a:solidFill>
                  <a:srgbClr val="0070C0"/>
                </a:solidFill>
                <a:latin typeface="+mj-lt"/>
                <a:ea typeface="黑体" pitchFamily="49" charset="-122"/>
                <a:sym typeface="方正仿宋简体"/>
              </a:rPr>
              <a:t>Causes Analysis</a:t>
            </a:r>
            <a:endParaRPr lang="en-US" altLang="zh-CN" sz="2400" b="1" dirty="0">
              <a:solidFill>
                <a:srgbClr val="FF000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① </a:t>
            </a:r>
            <a:r>
              <a:rPr lang="en-US" altLang="zh-CN" sz="2000" dirty="0">
                <a:solidFill>
                  <a:srgbClr val="0070C0"/>
                </a:solidFill>
                <a:latin typeface="+mn-lt"/>
                <a:ea typeface="黑体" pitchFamily="49" charset="-122"/>
                <a:sym typeface="方正仿宋简体"/>
              </a:rPr>
              <a:t>Thermal </a:t>
            </a:r>
            <a:r>
              <a:rPr lang="en-US" altLang="zh-CN" sz="2000" dirty="0" err="1">
                <a:solidFill>
                  <a:srgbClr val="0070C0"/>
                </a:solidFill>
                <a:latin typeface="+mn-lt"/>
                <a:ea typeface="黑体" pitchFamily="49" charset="-122"/>
                <a:sym typeface="方正仿宋简体"/>
              </a:rPr>
              <a:t>passivation</a:t>
            </a:r>
            <a:r>
              <a:rPr lang="en-US" altLang="zh-CN" sz="2000" dirty="0">
                <a:solidFill>
                  <a:srgbClr val="0070C0"/>
                </a:solidFill>
                <a:latin typeface="+mn-lt"/>
                <a:ea typeface="黑体" pitchFamily="49" charset="-122"/>
                <a:sym typeface="方正仿宋简体"/>
              </a:rPr>
              <a:t> caused by positive plates exposure to high temperature and humidity for long time during drying </a:t>
            </a:r>
          </a:p>
          <a:p>
            <a:pPr algn="just" eaLnBrk="0" hangingPunct="0">
              <a:defRPr/>
            </a:pPr>
            <a:r>
              <a:rPr lang="zh-CN" altLang="en-US" sz="2000" b="1" dirty="0">
                <a:solidFill>
                  <a:srgbClr val="0070C0"/>
                </a:solidFill>
                <a:latin typeface="+mn-lt"/>
                <a:ea typeface="黑体" pitchFamily="49" charset="-122"/>
                <a:sym typeface="方正仿宋简体"/>
              </a:rPr>
              <a:t>② </a:t>
            </a:r>
            <a:r>
              <a:rPr lang="en-US" altLang="zh-CN" sz="2000" dirty="0">
                <a:solidFill>
                  <a:srgbClr val="0070C0"/>
                </a:solidFill>
                <a:latin typeface="+mn-lt"/>
                <a:ea typeface="黑体" pitchFamily="49" charset="-122"/>
                <a:sym typeface="方正仿宋简体"/>
              </a:rPr>
              <a:t>High moisture of both positive and negative plates plus AGM separators(</a:t>
            </a:r>
            <a:r>
              <a:rPr lang="zh-CN" altLang="en-US" sz="2000" dirty="0">
                <a:solidFill>
                  <a:srgbClr val="0070C0"/>
                </a:solidFill>
                <a:latin typeface="+mn-lt"/>
                <a:ea typeface="黑体" pitchFamily="49" charset="-122"/>
                <a:sym typeface="方正仿宋简体"/>
              </a:rPr>
              <a:t>＞</a:t>
            </a:r>
            <a:r>
              <a:rPr lang="en-US" altLang="zh-CN" sz="2000" dirty="0">
                <a:solidFill>
                  <a:srgbClr val="0070C0"/>
                </a:solidFill>
                <a:latin typeface="+mn-lt"/>
                <a:ea typeface="黑体" pitchFamily="49" charset="-122"/>
                <a:sym typeface="方正仿宋简体"/>
              </a:rPr>
              <a:t>0.5%</a:t>
            </a:r>
            <a:r>
              <a:rPr lang="zh-CN" altLang="en-US" sz="2000" dirty="0">
                <a:solidFill>
                  <a:srgbClr val="0070C0"/>
                </a:solidFill>
                <a:latin typeface="+mn-lt"/>
                <a:ea typeface="黑体" pitchFamily="49" charset="-122"/>
                <a:sym typeface="方正仿宋简体"/>
              </a:rPr>
              <a:t>）</a:t>
            </a:r>
            <a:endParaRPr lang="en-US" altLang="zh-CN" sz="2000" dirty="0">
              <a:solidFill>
                <a:srgbClr val="0070C0"/>
              </a:solidFill>
              <a:latin typeface="+mn-lt"/>
              <a:ea typeface="黑体" pitchFamily="49" charset="-122"/>
              <a:sym typeface="方正仿宋简体"/>
            </a:endParaRPr>
          </a:p>
          <a:p>
            <a:pPr algn="just" eaLnBrk="0" hangingPunct="0">
              <a:defRPr/>
            </a:pPr>
            <a:r>
              <a:rPr lang="zh-CN" altLang="en-US" sz="2000" b="1" dirty="0">
                <a:solidFill>
                  <a:srgbClr val="0070C0"/>
                </a:solidFill>
                <a:latin typeface="+mn-lt"/>
                <a:ea typeface="黑体" pitchFamily="49" charset="-122"/>
                <a:sym typeface="方正仿宋简体"/>
              </a:rPr>
              <a:t>③ </a:t>
            </a:r>
            <a:r>
              <a:rPr lang="en-US" altLang="zh-CN" sz="2000" dirty="0">
                <a:solidFill>
                  <a:srgbClr val="0070C0"/>
                </a:solidFill>
                <a:latin typeface="+mn-lt"/>
                <a:ea typeface="黑体" pitchFamily="49" charset="-122"/>
                <a:sym typeface="方正仿宋简体"/>
              </a:rPr>
              <a:t>Negative AM-lead surface get oxidized resulting in low OCV after acid filling</a:t>
            </a: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en-US" altLang="zh-CN" sz="2000" b="1" dirty="0">
              <a:solidFill>
                <a:srgbClr val="0070C0"/>
              </a:solidFill>
              <a:latin typeface="+mj-lt"/>
              <a:ea typeface="黑体" pitchFamily="49" charset="-122"/>
              <a:sym typeface="方正仿宋简体"/>
            </a:endParaRPr>
          </a:p>
          <a:p>
            <a:pPr algn="just" eaLnBrk="0" hangingPunct="0">
              <a:defRPr/>
            </a:pPr>
            <a:endParaRPr lang="zh-CN" altLang="en-US" sz="2000" dirty="0">
              <a:solidFill>
                <a:srgbClr val="0070C0"/>
              </a:solidFill>
              <a:latin typeface="+mn-lt"/>
              <a:ea typeface="宋体" pitchFamily="2" charset="-122"/>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heme/theme1.xml><?xml version="1.0" encoding="utf-8"?>
<a:theme xmlns:a="http://schemas.openxmlformats.org/drawingml/2006/main" name="1_默认设计模板">
  <a:themeElements>
    <a:clrScheme name="1_默认设计模板 1">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1_默认设计模板">
      <a:majorFont>
        <a:latin typeface="Arial"/>
        <a:ea typeface="微软雅黑"/>
        <a:cs typeface=""/>
      </a:majorFont>
      <a:minorFont>
        <a:latin typeface="Arial"/>
        <a:ea typeface="方正仿宋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4918</TotalTime>
  <Words>897</Words>
  <Application>Microsoft Office PowerPoint</Application>
  <PresentationFormat>On-screen Show (16:9)</PresentationFormat>
  <Paragraphs>193</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Unknown User</cp:lastModifiedBy>
  <cp:revision>1048</cp:revision>
  <dcterms:created xsi:type="dcterms:W3CDTF">2013-01-25T01:44:00Z</dcterms:created>
  <dcterms:modified xsi:type="dcterms:W3CDTF">2020-01-16T03:49:02Z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